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aret ExtraBold" charset="1" panose="00000000000000000000"/>
      <p:regular r:id="rId17"/>
    </p:embeddedFont>
    <p:embeddedFont>
      <p:font typeface="Open Sans Bold" charset="1" panose="020B0806030504020204"/>
      <p:regular r:id="rId18"/>
    </p:embeddedFont>
    <p:embeddedFont>
      <p:font typeface="Open Sans" charset="1" panose="020B0606030504020204"/>
      <p:regular r:id="rId19"/>
    </p:embeddedFont>
    <p:embeddedFont>
      <p:font typeface="Archivo Black" charset="1" panose="020B0A03020202020B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svg>
</file>

<file path=ppt/media/image30.png>
</file>

<file path=ppt/media/image31.jpeg>
</file>

<file path=ppt/media/image32.png>
</file>

<file path=ppt/media/image33.jpe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3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jpe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2.jpe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jpeg" Type="http://schemas.openxmlformats.org/officeDocument/2006/relationships/image"/><Relationship Id="rId4" Target="../media/image22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25.png" Type="http://schemas.openxmlformats.org/officeDocument/2006/relationships/image"/><Relationship Id="rId8" Target="../media/image26.png" Type="http://schemas.openxmlformats.org/officeDocument/2006/relationships/image"/><Relationship Id="rId9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jpeg" Type="http://schemas.openxmlformats.org/officeDocument/2006/relationships/image"/><Relationship Id="rId3" Target="../media/image29.jpeg" Type="http://schemas.openxmlformats.org/officeDocument/2006/relationships/image"/><Relationship Id="rId4" Target="../media/image30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50112" y="2057033"/>
            <a:ext cx="5787775" cy="5729897"/>
          </a:xfrm>
          <a:custGeom>
            <a:avLst/>
            <a:gdLst/>
            <a:ahLst/>
            <a:cxnLst/>
            <a:rect r="r" b="b" t="t" l="l"/>
            <a:pathLst>
              <a:path h="5729897" w="5787775">
                <a:moveTo>
                  <a:pt x="0" y="0"/>
                </a:moveTo>
                <a:lnTo>
                  <a:pt x="5787776" y="0"/>
                </a:lnTo>
                <a:lnTo>
                  <a:pt x="5787776" y="5729897"/>
                </a:lnTo>
                <a:lnTo>
                  <a:pt x="0" y="572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54347" y="3529057"/>
            <a:ext cx="14379306" cy="2635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48"/>
              </a:lnSpc>
              <a:spcBef>
                <a:spcPct val="0"/>
              </a:spcBef>
            </a:pPr>
            <a:r>
              <a:rPr lang="en-US" sz="7606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PREDICTING RESTAURANT RATINGS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31266" y="7129780"/>
            <a:ext cx="9025468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USING MACHINE LEARNING TO PREDICT AGGREGATE RATINGS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99" r="0" b="-900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55809" y="5605425"/>
            <a:ext cx="10893140" cy="3716862"/>
          </a:xfrm>
          <a:custGeom>
            <a:avLst/>
            <a:gdLst/>
            <a:ahLst/>
            <a:cxnLst/>
            <a:rect r="r" b="b" t="t" l="l"/>
            <a:pathLst>
              <a:path h="3716862" w="10893140">
                <a:moveTo>
                  <a:pt x="0" y="0"/>
                </a:moveTo>
                <a:lnTo>
                  <a:pt x="10893140" y="0"/>
                </a:lnTo>
                <a:lnTo>
                  <a:pt x="10893140" y="3716861"/>
                </a:lnTo>
                <a:lnTo>
                  <a:pt x="0" y="37168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23498" y="1269120"/>
            <a:ext cx="10768530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RESULTS AND INSIGHTS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82522" y="2450545"/>
            <a:ext cx="13254532" cy="2692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44"/>
              </a:lnSpc>
            </a:pPr>
            <a:r>
              <a:rPr lang="en-US" sz="310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</a:t>
            </a:r>
            <a:r>
              <a:rPr lang="en-US" sz="3103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Findings:</a:t>
            </a:r>
          </a:p>
          <a:p>
            <a:pPr algn="just">
              <a:lnSpc>
                <a:spcPts val="4344"/>
              </a:lnSpc>
            </a:pPr>
          </a:p>
          <a:p>
            <a:pPr algn="just" marL="669966" indent="-334983" lvl="1">
              <a:lnSpc>
                <a:spcPts val="4344"/>
              </a:lnSpc>
              <a:buFont typeface="Arial"/>
              <a:buChar char="•"/>
            </a:pPr>
            <a:r>
              <a:rPr lang="en-US" sz="310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Impo</a:t>
            </a:r>
            <a:r>
              <a:rPr lang="en-US" sz="310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rtant features affecting restaurant ratings.</a:t>
            </a:r>
          </a:p>
          <a:p>
            <a:pPr algn="just" marL="669966" indent="-334983" lvl="1">
              <a:lnSpc>
                <a:spcPts val="4344"/>
              </a:lnSpc>
              <a:buFont typeface="Arial"/>
              <a:buChar char="•"/>
            </a:pPr>
            <a:r>
              <a:rPr lang="en-US" sz="310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Patterns observed in the data.</a:t>
            </a:r>
          </a:p>
          <a:p>
            <a:pPr algn="ctr">
              <a:lnSpc>
                <a:spcPts val="4344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978098" y="5095875"/>
            <a:ext cx="1674257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Example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0085">
            <a:off x="-1503616" y="8685762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50112" y="2057033"/>
            <a:ext cx="5787775" cy="5729897"/>
          </a:xfrm>
          <a:custGeom>
            <a:avLst/>
            <a:gdLst/>
            <a:ahLst/>
            <a:cxnLst/>
            <a:rect r="r" b="b" t="t" l="l"/>
            <a:pathLst>
              <a:path h="5729897" w="5787775">
                <a:moveTo>
                  <a:pt x="0" y="0"/>
                </a:moveTo>
                <a:lnTo>
                  <a:pt x="5787776" y="0"/>
                </a:lnTo>
                <a:lnTo>
                  <a:pt x="5787776" y="5729897"/>
                </a:lnTo>
                <a:lnTo>
                  <a:pt x="0" y="57298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054755"/>
            <a:ext cx="16230600" cy="2909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70"/>
              </a:lnSpc>
              <a:spcBef>
                <a:spcPct val="0"/>
              </a:spcBef>
            </a:pPr>
            <a:r>
              <a:rPr lang="en-US" sz="1705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Thank You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9765" y="1350731"/>
            <a:ext cx="8955149" cy="7585538"/>
            <a:chOff x="0" y="0"/>
            <a:chExt cx="2374900" cy="2011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2"/>
              <a:stretch>
                <a:fillRect l="0" t="-47895" r="0" b="-2960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86600" y="574915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679451" y="2296449"/>
            <a:ext cx="757984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92543" y="4065609"/>
            <a:ext cx="5283920" cy="579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4"/>
              </a:lnSpc>
              <a:spcBef>
                <a:spcPct val="0"/>
              </a:spcBef>
            </a:pPr>
            <a:r>
              <a:rPr lang="en-US" sz="3417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Objective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55313" y="5169429"/>
            <a:ext cx="6622083" cy="1496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9"/>
              </a:lnSpc>
            </a:pPr>
            <a:r>
              <a:rPr lang="en-US" sz="21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Develop a machine learning model to predict the aggregate rating of a restaurant based on various</a:t>
            </a:r>
          </a:p>
          <a:p>
            <a:pPr algn="l"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features related to the restaurant's characteristics and operations.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86619" y="1028700"/>
            <a:ext cx="6272681" cy="4601105"/>
            <a:chOff x="0" y="0"/>
            <a:chExt cx="4198620" cy="30797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2"/>
              <a:stretch>
                <a:fillRect l="-5474" t="-12886" r="-18587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953500" y="4513982"/>
            <a:ext cx="6272681" cy="4601105"/>
            <a:chOff x="0" y="0"/>
            <a:chExt cx="4198620" cy="30797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3"/>
              <a:stretch>
                <a:fillRect l="0" t="-2430" r="-12671" b="-12979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870085">
            <a:off x="-788452" y="9459728"/>
            <a:ext cx="4661954" cy="2587384"/>
          </a:xfrm>
          <a:custGeom>
            <a:avLst/>
            <a:gdLst/>
            <a:ahLst/>
            <a:cxnLst/>
            <a:rect r="r" b="b" t="t" l="l"/>
            <a:pathLst>
              <a:path h="2587384" w="4661954">
                <a:moveTo>
                  <a:pt x="0" y="0"/>
                </a:moveTo>
                <a:lnTo>
                  <a:pt x="4661954" y="0"/>
                </a:lnTo>
                <a:lnTo>
                  <a:pt x="4661954" y="2587384"/>
                </a:lnTo>
                <a:lnTo>
                  <a:pt x="0" y="25873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57919" y="749646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932459" y="7402614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24128" y="1056407"/>
            <a:ext cx="6998117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OUTLINE OF PRESENTATION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01841" y="3547375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Dataset Description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01841" y="4252997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Preprocessing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01841" y="4882515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Exploratory Data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01841" y="5585460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 Selection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01841" y="6110289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Selection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01841" y="6737035"/>
            <a:ext cx="6143240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Training and Evaluation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01841" y="7345464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Results and Insights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01841" y="7972210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Challenges and Limitations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01841" y="8656271"/>
            <a:ext cx="537009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4" indent="-291462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18261" y="5953406"/>
            <a:ext cx="21443626" cy="5512852"/>
            <a:chOff x="0" y="0"/>
            <a:chExt cx="12725400" cy="32715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725400" cy="3271520"/>
            </a:xfrm>
            <a:custGeom>
              <a:avLst/>
              <a:gdLst/>
              <a:ahLst/>
              <a:cxnLst/>
              <a:rect r="r" b="b" t="t" l="l"/>
              <a:pathLst>
                <a:path h="3271520" w="12725400">
                  <a:moveTo>
                    <a:pt x="193040" y="1920240"/>
                  </a:moveTo>
                  <a:lnTo>
                    <a:pt x="347980" y="1979930"/>
                  </a:lnTo>
                  <a:lnTo>
                    <a:pt x="1098550" y="2101850"/>
                  </a:lnTo>
                  <a:lnTo>
                    <a:pt x="1700530" y="2016760"/>
                  </a:lnTo>
                  <a:lnTo>
                    <a:pt x="2035810" y="1845310"/>
                  </a:lnTo>
                  <a:lnTo>
                    <a:pt x="2401570" y="1742440"/>
                  </a:lnTo>
                  <a:lnTo>
                    <a:pt x="2952750" y="1685290"/>
                  </a:lnTo>
                  <a:lnTo>
                    <a:pt x="3302000" y="1700530"/>
                  </a:lnTo>
                  <a:lnTo>
                    <a:pt x="3637280" y="1537970"/>
                  </a:lnTo>
                  <a:lnTo>
                    <a:pt x="3943350" y="1433830"/>
                  </a:lnTo>
                  <a:lnTo>
                    <a:pt x="4249420" y="1404620"/>
                  </a:lnTo>
                  <a:lnTo>
                    <a:pt x="4554220" y="1418590"/>
                  </a:lnTo>
                  <a:lnTo>
                    <a:pt x="4855210" y="1308100"/>
                  </a:lnTo>
                  <a:lnTo>
                    <a:pt x="5002530" y="1266190"/>
                  </a:lnTo>
                  <a:lnTo>
                    <a:pt x="5844540" y="1146810"/>
                  </a:lnTo>
                  <a:lnTo>
                    <a:pt x="5985510" y="1148080"/>
                  </a:lnTo>
                  <a:lnTo>
                    <a:pt x="6261100" y="948690"/>
                  </a:lnTo>
                  <a:lnTo>
                    <a:pt x="6541770" y="889000"/>
                  </a:lnTo>
                  <a:lnTo>
                    <a:pt x="6659880" y="920750"/>
                  </a:lnTo>
                  <a:lnTo>
                    <a:pt x="6860540" y="910590"/>
                  </a:lnTo>
                  <a:lnTo>
                    <a:pt x="6990080" y="904240"/>
                  </a:lnTo>
                  <a:lnTo>
                    <a:pt x="7176770" y="828040"/>
                  </a:lnTo>
                  <a:lnTo>
                    <a:pt x="7366000" y="791210"/>
                  </a:lnTo>
                  <a:lnTo>
                    <a:pt x="7552690" y="695960"/>
                  </a:lnTo>
                  <a:lnTo>
                    <a:pt x="7753350" y="680720"/>
                  </a:lnTo>
                  <a:lnTo>
                    <a:pt x="7879080" y="740410"/>
                  </a:lnTo>
                  <a:lnTo>
                    <a:pt x="8144510" y="662940"/>
                  </a:lnTo>
                  <a:lnTo>
                    <a:pt x="8351520" y="673100"/>
                  </a:lnTo>
                  <a:lnTo>
                    <a:pt x="8483600" y="633730"/>
                  </a:lnTo>
                  <a:lnTo>
                    <a:pt x="8958580" y="586740"/>
                  </a:lnTo>
                  <a:lnTo>
                    <a:pt x="9117330" y="586740"/>
                  </a:lnTo>
                  <a:lnTo>
                    <a:pt x="9697720" y="415290"/>
                  </a:lnTo>
                  <a:lnTo>
                    <a:pt x="9923780" y="430530"/>
                  </a:lnTo>
                  <a:lnTo>
                    <a:pt x="10068560" y="326390"/>
                  </a:lnTo>
                  <a:lnTo>
                    <a:pt x="10316210" y="346710"/>
                  </a:lnTo>
                  <a:lnTo>
                    <a:pt x="10642600" y="311150"/>
                  </a:lnTo>
                  <a:lnTo>
                    <a:pt x="10765790" y="316230"/>
                  </a:lnTo>
                  <a:lnTo>
                    <a:pt x="11469370" y="154940"/>
                  </a:lnTo>
                  <a:lnTo>
                    <a:pt x="11626850" y="167640"/>
                  </a:lnTo>
                  <a:lnTo>
                    <a:pt x="11808460" y="140970"/>
                  </a:lnTo>
                  <a:lnTo>
                    <a:pt x="12200890" y="171450"/>
                  </a:lnTo>
                  <a:lnTo>
                    <a:pt x="12499340" y="38100"/>
                  </a:lnTo>
                  <a:lnTo>
                    <a:pt x="12725400" y="0"/>
                  </a:lnTo>
                  <a:lnTo>
                    <a:pt x="12725400" y="3271520"/>
                  </a:lnTo>
                  <a:lnTo>
                    <a:pt x="0" y="3271520"/>
                  </a:lnTo>
                  <a:lnTo>
                    <a:pt x="26670" y="2001520"/>
                  </a:lnTo>
                  <a:lnTo>
                    <a:pt x="193040" y="1920240"/>
                  </a:lnTo>
                  <a:close/>
                </a:path>
              </a:pathLst>
            </a:custGeom>
            <a:blipFill>
              <a:blip r:embed="rId2"/>
              <a:stretch>
                <a:fillRect l="0" t="-83850" r="0" b="-12733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878065" y="962025"/>
            <a:ext cx="4628273" cy="58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6"/>
              </a:lnSpc>
              <a:spcBef>
                <a:spcPct val="0"/>
              </a:spcBef>
            </a:pPr>
            <a:r>
              <a:rPr lang="en-US" sz="3397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Key Columns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6700553" y="-5133159"/>
            <a:ext cx="18288000" cy="6988098"/>
            <a:chOff x="0" y="0"/>
            <a:chExt cx="6342126" cy="24234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254508" y="-157988"/>
              <a:ext cx="6648958" cy="2581402"/>
            </a:xfrm>
            <a:custGeom>
              <a:avLst/>
              <a:gdLst/>
              <a:ahLst/>
              <a:cxnLst/>
              <a:rect r="r" b="b" t="t" l="l"/>
              <a:pathLst>
                <a:path h="2581402" w="6648958">
                  <a:moveTo>
                    <a:pt x="6582029" y="2132711"/>
                  </a:moveTo>
                  <a:cubicBezTo>
                    <a:pt x="6482842" y="2119757"/>
                    <a:pt x="6436614" y="2164969"/>
                    <a:pt x="6269482" y="2168144"/>
                  </a:cubicBezTo>
                  <a:cubicBezTo>
                    <a:pt x="6189345" y="2105914"/>
                    <a:pt x="6223508" y="2161794"/>
                    <a:pt x="6038088" y="2143252"/>
                  </a:cubicBezTo>
                  <a:cubicBezTo>
                    <a:pt x="6025896" y="2160778"/>
                    <a:pt x="6022721" y="2139823"/>
                    <a:pt x="6022594" y="2134870"/>
                  </a:cubicBezTo>
                  <a:cubicBezTo>
                    <a:pt x="6015355" y="2128012"/>
                    <a:pt x="5990590" y="2154555"/>
                    <a:pt x="6016117" y="2141855"/>
                  </a:cubicBezTo>
                  <a:cubicBezTo>
                    <a:pt x="6055233" y="2188210"/>
                    <a:pt x="5834761" y="2104771"/>
                    <a:pt x="5753862" y="2124075"/>
                  </a:cubicBezTo>
                  <a:cubicBezTo>
                    <a:pt x="5599811" y="2132203"/>
                    <a:pt x="5429631" y="2142744"/>
                    <a:pt x="5308854" y="2211578"/>
                  </a:cubicBezTo>
                  <a:cubicBezTo>
                    <a:pt x="5274056" y="2199132"/>
                    <a:pt x="5309235" y="2210689"/>
                    <a:pt x="5206238" y="2236851"/>
                  </a:cubicBezTo>
                  <a:cubicBezTo>
                    <a:pt x="5179568" y="2260219"/>
                    <a:pt x="5132197" y="2216277"/>
                    <a:pt x="5089525" y="2268728"/>
                  </a:cubicBezTo>
                  <a:cubicBezTo>
                    <a:pt x="5106543" y="2325624"/>
                    <a:pt x="4993386" y="2296287"/>
                    <a:pt x="4903470" y="2407412"/>
                  </a:cubicBezTo>
                  <a:cubicBezTo>
                    <a:pt x="4873371" y="2385822"/>
                    <a:pt x="4799457" y="2467991"/>
                    <a:pt x="4490847" y="2461133"/>
                  </a:cubicBezTo>
                  <a:cubicBezTo>
                    <a:pt x="4460367" y="2514981"/>
                    <a:pt x="4486275" y="2429129"/>
                    <a:pt x="4458462" y="2442718"/>
                  </a:cubicBezTo>
                  <a:cubicBezTo>
                    <a:pt x="4380484" y="2450338"/>
                    <a:pt x="4337050" y="2498979"/>
                    <a:pt x="4294759" y="2475611"/>
                  </a:cubicBezTo>
                  <a:cubicBezTo>
                    <a:pt x="4220972" y="2489327"/>
                    <a:pt x="4102354" y="2416937"/>
                    <a:pt x="4019804" y="2417953"/>
                  </a:cubicBezTo>
                  <a:cubicBezTo>
                    <a:pt x="3896741" y="2373757"/>
                    <a:pt x="3824732" y="2465959"/>
                    <a:pt x="3669919" y="2501392"/>
                  </a:cubicBezTo>
                  <a:cubicBezTo>
                    <a:pt x="3325114" y="2442210"/>
                    <a:pt x="3276092" y="2536190"/>
                    <a:pt x="2869565" y="2581402"/>
                  </a:cubicBezTo>
                  <a:cubicBezTo>
                    <a:pt x="2740914" y="2575941"/>
                    <a:pt x="2640838" y="2480310"/>
                    <a:pt x="2485263" y="2471293"/>
                  </a:cubicBezTo>
                  <a:cubicBezTo>
                    <a:pt x="2465197" y="2444369"/>
                    <a:pt x="2386965" y="2493264"/>
                    <a:pt x="2360549" y="2463165"/>
                  </a:cubicBezTo>
                  <a:cubicBezTo>
                    <a:pt x="2341245" y="2419858"/>
                    <a:pt x="2316226" y="2454275"/>
                    <a:pt x="2310384" y="2450465"/>
                  </a:cubicBezTo>
                  <a:cubicBezTo>
                    <a:pt x="2278507" y="2420747"/>
                    <a:pt x="2261743" y="2437130"/>
                    <a:pt x="2207260" y="2418842"/>
                  </a:cubicBezTo>
                  <a:cubicBezTo>
                    <a:pt x="2108200" y="2396236"/>
                    <a:pt x="2043684" y="2398395"/>
                    <a:pt x="1981073" y="2320544"/>
                  </a:cubicBezTo>
                  <a:cubicBezTo>
                    <a:pt x="1951482" y="2334641"/>
                    <a:pt x="1812671" y="2311654"/>
                    <a:pt x="1761236" y="2264664"/>
                  </a:cubicBezTo>
                  <a:cubicBezTo>
                    <a:pt x="1751965" y="2243836"/>
                    <a:pt x="1708912" y="2310384"/>
                    <a:pt x="1717802" y="2252853"/>
                  </a:cubicBezTo>
                  <a:cubicBezTo>
                    <a:pt x="1687322" y="2253742"/>
                    <a:pt x="1673733" y="2264664"/>
                    <a:pt x="1665224" y="2235581"/>
                  </a:cubicBezTo>
                  <a:cubicBezTo>
                    <a:pt x="1642364" y="2224151"/>
                    <a:pt x="1612646" y="2215515"/>
                    <a:pt x="1589786" y="2238629"/>
                  </a:cubicBezTo>
                  <a:cubicBezTo>
                    <a:pt x="1566418" y="2242312"/>
                    <a:pt x="1593723" y="2195703"/>
                    <a:pt x="1546352" y="2225802"/>
                  </a:cubicBezTo>
                  <a:cubicBezTo>
                    <a:pt x="1492250" y="2125980"/>
                    <a:pt x="1391031" y="2202942"/>
                    <a:pt x="1306957" y="2143887"/>
                  </a:cubicBezTo>
                  <a:cubicBezTo>
                    <a:pt x="1162431" y="2145538"/>
                    <a:pt x="948055" y="2171954"/>
                    <a:pt x="783336" y="2192020"/>
                  </a:cubicBezTo>
                  <a:cubicBezTo>
                    <a:pt x="678688" y="2122805"/>
                    <a:pt x="495427" y="2085594"/>
                    <a:pt x="357505" y="2110105"/>
                  </a:cubicBezTo>
                  <a:cubicBezTo>
                    <a:pt x="202184" y="2020316"/>
                    <a:pt x="273939" y="2430653"/>
                    <a:pt x="255143" y="251333"/>
                  </a:cubicBezTo>
                  <a:cubicBezTo>
                    <a:pt x="318135" y="135382"/>
                    <a:pt x="0" y="166497"/>
                    <a:pt x="1072388" y="162687"/>
                  </a:cubicBezTo>
                  <a:cubicBezTo>
                    <a:pt x="2517648" y="157226"/>
                    <a:pt x="4107434" y="173228"/>
                    <a:pt x="5670550" y="157988"/>
                  </a:cubicBezTo>
                  <a:cubicBezTo>
                    <a:pt x="5961634" y="166116"/>
                    <a:pt x="6219571" y="164084"/>
                    <a:pt x="6489827" y="159004"/>
                  </a:cubicBezTo>
                  <a:cubicBezTo>
                    <a:pt x="6648958" y="190754"/>
                    <a:pt x="6560566" y="0"/>
                    <a:pt x="6596507" y="1070356"/>
                  </a:cubicBezTo>
                  <a:cubicBezTo>
                    <a:pt x="6573266" y="1433322"/>
                    <a:pt x="6597904" y="1802892"/>
                    <a:pt x="6582029" y="2132711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-102272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609432" y="1897075"/>
            <a:ext cx="203098" cy="203098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609432" y="2487257"/>
            <a:ext cx="203098" cy="203098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609432" y="3127966"/>
            <a:ext cx="203098" cy="203098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609432" y="3769214"/>
            <a:ext cx="203098" cy="203098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597499" y="4362838"/>
            <a:ext cx="203098" cy="203098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9134837" y="4798256"/>
            <a:ext cx="9295309" cy="41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1"/>
              </a:lnSpc>
              <a:spcBef>
                <a:spcPct val="0"/>
              </a:spcBef>
            </a:pPr>
            <a:r>
              <a:rPr lang="en-US" sz="242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Price Range: Price range category of the restaurant.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597499" y="4898818"/>
            <a:ext cx="203098" cy="203098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9609432" y="6064733"/>
            <a:ext cx="203098" cy="203098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609432" y="5510403"/>
            <a:ext cx="203098" cy="203098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sp>
        <p:nvSpPr>
          <p:cNvPr name="Freeform 26" id="26"/>
          <p:cNvSpPr/>
          <p:nvPr/>
        </p:nvSpPr>
        <p:spPr>
          <a:xfrm flipH="false" flipV="false" rot="0">
            <a:off x="510720" y="3088258"/>
            <a:ext cx="8097555" cy="4698899"/>
          </a:xfrm>
          <a:custGeom>
            <a:avLst/>
            <a:gdLst/>
            <a:ahLst/>
            <a:cxnLst/>
            <a:rect r="r" b="b" t="t" l="l"/>
            <a:pathLst>
              <a:path h="4698899" w="8097555">
                <a:moveTo>
                  <a:pt x="0" y="0"/>
                </a:moveTo>
                <a:lnTo>
                  <a:pt x="8097555" y="0"/>
                </a:lnTo>
                <a:lnTo>
                  <a:pt x="8097555" y="4698899"/>
                </a:lnTo>
                <a:lnTo>
                  <a:pt x="0" y="46988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0003552" y="1816839"/>
            <a:ext cx="7963788" cy="40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Restaurant ID: Unique identifier for each restaurant.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003552" y="2407021"/>
            <a:ext cx="7557879" cy="40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Restaurant Name: Name of the restaurant.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003552" y="2965770"/>
            <a:ext cx="7963788" cy="40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Country Code: Numeric code representing the country.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2222" y="2057130"/>
            <a:ext cx="10836694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DATASET DESCRIPTION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003552" y="4221687"/>
            <a:ext cx="8608072" cy="40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Locality: Neighborhood where the restaurant is located.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003552" y="3692743"/>
            <a:ext cx="7963788" cy="40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City: Name of the city.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710981" y="5380876"/>
            <a:ext cx="7963788" cy="41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1"/>
              </a:lnSpc>
              <a:spcBef>
                <a:spcPct val="0"/>
              </a:spcBef>
            </a:pPr>
            <a:r>
              <a:rPr lang="en-US" sz="242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Votes: Number of votes received by the restaurant.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608275" y="5957010"/>
            <a:ext cx="7963788" cy="414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1"/>
              </a:lnSpc>
              <a:spcBef>
                <a:spcPct val="0"/>
              </a:spcBef>
            </a:pPr>
            <a:r>
              <a:rPr lang="en-US" sz="242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Cuisines: Types of cuisines offered.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70085">
            <a:off x="-788452" y="9459728"/>
            <a:ext cx="4661954" cy="2587384"/>
          </a:xfrm>
          <a:custGeom>
            <a:avLst/>
            <a:gdLst/>
            <a:ahLst/>
            <a:cxnLst/>
            <a:rect r="r" b="b" t="t" l="l"/>
            <a:pathLst>
              <a:path h="2587384" w="4661954">
                <a:moveTo>
                  <a:pt x="0" y="0"/>
                </a:moveTo>
                <a:lnTo>
                  <a:pt x="4661954" y="0"/>
                </a:lnTo>
                <a:lnTo>
                  <a:pt x="4661954" y="2587384"/>
                </a:lnTo>
                <a:lnTo>
                  <a:pt x="0" y="2587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4723" y="367777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14875" y="367777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86974" y="4038600"/>
            <a:ext cx="696244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DATA PREPROCESSING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23277" y="-2465349"/>
            <a:ext cx="20345400" cy="6988098"/>
            <a:chOff x="0" y="0"/>
            <a:chExt cx="7055615" cy="24234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54508" y="-157988"/>
              <a:ext cx="7362447" cy="2581402"/>
            </a:xfrm>
            <a:custGeom>
              <a:avLst/>
              <a:gdLst/>
              <a:ahLst/>
              <a:cxnLst/>
              <a:rect r="r" b="b" t="t" l="l"/>
              <a:pathLst>
                <a:path h="2581402" w="7362447">
                  <a:moveTo>
                    <a:pt x="7293875" y="2132711"/>
                  </a:moveTo>
                  <a:cubicBezTo>
                    <a:pt x="7183530" y="2119757"/>
                    <a:pt x="7132101" y="2164969"/>
                    <a:pt x="6946167" y="2168144"/>
                  </a:cubicBezTo>
                  <a:cubicBezTo>
                    <a:pt x="6857014" y="2105914"/>
                    <a:pt x="6895020" y="2161794"/>
                    <a:pt x="6688741" y="2143252"/>
                  </a:cubicBezTo>
                  <a:cubicBezTo>
                    <a:pt x="6675177" y="2160778"/>
                    <a:pt x="6671645" y="2139823"/>
                    <a:pt x="6671504" y="2134870"/>
                  </a:cubicBezTo>
                  <a:cubicBezTo>
                    <a:pt x="6663451" y="2128012"/>
                    <a:pt x="6635899" y="2154555"/>
                    <a:pt x="6664298" y="2141855"/>
                  </a:cubicBezTo>
                  <a:cubicBezTo>
                    <a:pt x="6707814" y="2188210"/>
                    <a:pt x="6462540" y="2104771"/>
                    <a:pt x="6372540" y="2124075"/>
                  </a:cubicBezTo>
                  <a:cubicBezTo>
                    <a:pt x="6201158" y="2132203"/>
                    <a:pt x="6011833" y="2142744"/>
                    <a:pt x="5877468" y="2211578"/>
                  </a:cubicBezTo>
                  <a:cubicBezTo>
                    <a:pt x="5838756" y="2199132"/>
                    <a:pt x="5877892" y="2210689"/>
                    <a:pt x="5763308" y="2236851"/>
                  </a:cubicBezTo>
                  <a:cubicBezTo>
                    <a:pt x="5733638" y="2260219"/>
                    <a:pt x="5680937" y="2216277"/>
                    <a:pt x="5633465" y="2268728"/>
                  </a:cubicBezTo>
                  <a:cubicBezTo>
                    <a:pt x="5652397" y="2325624"/>
                    <a:pt x="5526510" y="2296287"/>
                    <a:pt x="5426478" y="2407412"/>
                  </a:cubicBezTo>
                  <a:cubicBezTo>
                    <a:pt x="5392993" y="2385822"/>
                    <a:pt x="5310764" y="2467991"/>
                    <a:pt x="4967435" y="2461133"/>
                  </a:cubicBezTo>
                  <a:cubicBezTo>
                    <a:pt x="4933526" y="2514981"/>
                    <a:pt x="4962349" y="2429129"/>
                    <a:pt x="4931407" y="2442718"/>
                  </a:cubicBezTo>
                  <a:cubicBezTo>
                    <a:pt x="4844657" y="2450338"/>
                    <a:pt x="4796336" y="2498979"/>
                    <a:pt x="4749287" y="2475611"/>
                  </a:cubicBezTo>
                  <a:cubicBezTo>
                    <a:pt x="4667200" y="2489327"/>
                    <a:pt x="4535237" y="2416937"/>
                    <a:pt x="4443400" y="2417953"/>
                  </a:cubicBezTo>
                  <a:cubicBezTo>
                    <a:pt x="4306492" y="2373757"/>
                    <a:pt x="4226383" y="2465959"/>
                    <a:pt x="4054153" y="2501392"/>
                  </a:cubicBezTo>
                  <a:cubicBezTo>
                    <a:pt x="3670557" y="2442210"/>
                    <a:pt x="3616020" y="2536190"/>
                    <a:pt x="3163759" y="2581402"/>
                  </a:cubicBezTo>
                  <a:cubicBezTo>
                    <a:pt x="3020635" y="2575941"/>
                    <a:pt x="2909300" y="2480310"/>
                    <a:pt x="2736223" y="2471293"/>
                  </a:cubicBezTo>
                  <a:cubicBezTo>
                    <a:pt x="2713900" y="2444369"/>
                    <a:pt x="2626866" y="2493264"/>
                    <a:pt x="2597479" y="2463165"/>
                  </a:cubicBezTo>
                  <a:cubicBezTo>
                    <a:pt x="2576003" y="2419858"/>
                    <a:pt x="2548169" y="2454275"/>
                    <a:pt x="2541670" y="2450465"/>
                  </a:cubicBezTo>
                  <a:cubicBezTo>
                    <a:pt x="2506207" y="2420747"/>
                    <a:pt x="2487557" y="2437130"/>
                    <a:pt x="2426945" y="2418842"/>
                  </a:cubicBezTo>
                  <a:cubicBezTo>
                    <a:pt x="2316740" y="2396236"/>
                    <a:pt x="2244966" y="2398395"/>
                    <a:pt x="2175312" y="2320544"/>
                  </a:cubicBezTo>
                  <a:cubicBezTo>
                    <a:pt x="2142392" y="2334641"/>
                    <a:pt x="1987964" y="2311654"/>
                    <a:pt x="1930743" y="2264664"/>
                  </a:cubicBezTo>
                  <a:cubicBezTo>
                    <a:pt x="1920429" y="2243836"/>
                    <a:pt x="1872533" y="2310384"/>
                    <a:pt x="1882423" y="2252853"/>
                  </a:cubicBezTo>
                  <a:cubicBezTo>
                    <a:pt x="1848514" y="2253742"/>
                    <a:pt x="1833396" y="2264664"/>
                    <a:pt x="1823930" y="2235581"/>
                  </a:cubicBezTo>
                  <a:cubicBezTo>
                    <a:pt x="1798498" y="2224151"/>
                    <a:pt x="1765437" y="2215515"/>
                    <a:pt x="1740005" y="2238629"/>
                  </a:cubicBezTo>
                  <a:cubicBezTo>
                    <a:pt x="1714008" y="2242312"/>
                    <a:pt x="1744385" y="2195703"/>
                    <a:pt x="1691685" y="2225802"/>
                  </a:cubicBezTo>
                  <a:cubicBezTo>
                    <a:pt x="1631496" y="2125980"/>
                    <a:pt x="1518890" y="2202942"/>
                    <a:pt x="1425358" y="2143887"/>
                  </a:cubicBezTo>
                  <a:cubicBezTo>
                    <a:pt x="1264573" y="2145538"/>
                    <a:pt x="1026079" y="2171954"/>
                    <a:pt x="842829" y="2192020"/>
                  </a:cubicBezTo>
                  <a:cubicBezTo>
                    <a:pt x="726408" y="2122805"/>
                    <a:pt x="522531" y="2085594"/>
                    <a:pt x="369092" y="2110105"/>
                  </a:cubicBezTo>
                  <a:cubicBezTo>
                    <a:pt x="202184" y="2020316"/>
                    <a:pt x="276125" y="2430653"/>
                    <a:pt x="255215" y="251333"/>
                  </a:cubicBezTo>
                  <a:cubicBezTo>
                    <a:pt x="325293" y="135382"/>
                    <a:pt x="0" y="166497"/>
                    <a:pt x="1164400" y="162687"/>
                  </a:cubicBezTo>
                  <a:cubicBezTo>
                    <a:pt x="2772251" y="157226"/>
                    <a:pt x="4540888" y="173228"/>
                    <a:pt x="6279855" y="157988"/>
                  </a:cubicBezTo>
                  <a:cubicBezTo>
                    <a:pt x="6603686" y="166116"/>
                    <a:pt x="6890641" y="164084"/>
                    <a:pt x="7191300" y="159004"/>
                  </a:cubicBezTo>
                  <a:cubicBezTo>
                    <a:pt x="7362447" y="190754"/>
                    <a:pt x="7269998" y="0"/>
                    <a:pt x="7309982" y="1070356"/>
                  </a:cubicBezTo>
                  <a:cubicBezTo>
                    <a:pt x="7284126" y="1433322"/>
                    <a:pt x="7311394" y="1802892"/>
                    <a:pt x="7293875" y="2132711"/>
                  </a:cubicBezTo>
                  <a:close/>
                </a:path>
              </a:pathLst>
            </a:custGeom>
            <a:blipFill>
              <a:blip r:embed="rId6"/>
              <a:stretch>
                <a:fillRect l="-13" t="-5626" r="-1" b="-11940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911146" y="5735170"/>
            <a:ext cx="8348154" cy="4136974"/>
          </a:xfrm>
          <a:custGeom>
            <a:avLst/>
            <a:gdLst/>
            <a:ahLst/>
            <a:cxnLst/>
            <a:rect r="r" b="b" t="t" l="l"/>
            <a:pathLst>
              <a:path h="4136974" w="8348154">
                <a:moveTo>
                  <a:pt x="0" y="0"/>
                </a:moveTo>
                <a:lnTo>
                  <a:pt x="8348154" y="0"/>
                </a:lnTo>
                <a:lnTo>
                  <a:pt x="8348154" y="4136974"/>
                </a:lnTo>
                <a:lnTo>
                  <a:pt x="0" y="41369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73360" y="6425895"/>
            <a:ext cx="7552328" cy="2491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5"/>
              </a:lnSpc>
            </a:pPr>
            <a:r>
              <a:rPr lang="en-US" sz="278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Steps Involved</a:t>
            </a:r>
          </a:p>
          <a:p>
            <a:pPr algn="l" marL="602337" indent="-301168" lvl="1">
              <a:lnSpc>
                <a:spcPts val="3905"/>
              </a:lnSpc>
              <a:buFont typeface="Arial"/>
              <a:buChar char="•"/>
            </a:pPr>
            <a:r>
              <a:rPr lang="en-US" sz="27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Handling missing values.</a:t>
            </a:r>
          </a:p>
          <a:p>
            <a:pPr algn="l" marL="645517" indent="-322759" lvl="1">
              <a:lnSpc>
                <a:spcPts val="4185"/>
              </a:lnSpc>
              <a:buFont typeface="Arial"/>
              <a:buChar char="•"/>
            </a:pPr>
            <a:r>
              <a:rPr lang="en-US" sz="29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Encoding categorical variables.</a:t>
            </a:r>
          </a:p>
          <a:p>
            <a:pPr algn="l" marL="602337" indent="-301168" lvl="1">
              <a:lnSpc>
                <a:spcPts val="3905"/>
              </a:lnSpc>
              <a:spcBef>
                <a:spcPct val="0"/>
              </a:spcBef>
              <a:buFont typeface="Arial"/>
              <a:buChar char="•"/>
            </a:pPr>
            <a:r>
              <a:rPr lang="en-US" sz="27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Scaling numerical features.</a:t>
            </a:r>
          </a:p>
          <a:p>
            <a:pPr algn="l">
              <a:lnSpc>
                <a:spcPts val="3905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792298" y="4437024"/>
            <a:ext cx="4228528" cy="713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26"/>
              </a:lnSpc>
              <a:spcBef>
                <a:spcPct val="0"/>
              </a:spcBef>
            </a:pPr>
            <a:r>
              <a:rPr lang="en-US" sz="4162">
                <a:solidFill>
                  <a:srgbClr val="FFFFF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Visuals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699728" cy="3133887"/>
            <a:chOff x="0" y="0"/>
            <a:chExt cx="2374900" cy="2011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2"/>
              <a:stretch>
                <a:fillRect l="-13399" t="0" r="-133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78910" y="4886015"/>
            <a:ext cx="4032132" cy="3415453"/>
            <a:chOff x="0" y="0"/>
            <a:chExt cx="2374900" cy="20116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3"/>
              <a:stretch>
                <a:fillRect l="0" t="-62079" r="0" b="-1531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625387" y="3307031"/>
            <a:ext cx="3699117" cy="3133370"/>
            <a:chOff x="0" y="0"/>
            <a:chExt cx="2374900" cy="20116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540" y="-2540"/>
              <a:ext cx="2377440" cy="2009140"/>
            </a:xfrm>
            <a:custGeom>
              <a:avLst/>
              <a:gdLst/>
              <a:ahLst/>
              <a:cxnLst/>
              <a:rect r="r" b="b" t="t" l="l"/>
              <a:pathLst>
                <a:path h="2009140" w="2377440">
                  <a:moveTo>
                    <a:pt x="2376170" y="1778000"/>
                  </a:moveTo>
                  <a:cubicBezTo>
                    <a:pt x="2374900" y="1276350"/>
                    <a:pt x="2359660" y="598170"/>
                    <a:pt x="2359660" y="97790"/>
                  </a:cubicBezTo>
                  <a:cubicBezTo>
                    <a:pt x="2359660" y="90170"/>
                    <a:pt x="2360930" y="82550"/>
                    <a:pt x="2360930" y="76200"/>
                  </a:cubicBezTo>
                  <a:cubicBezTo>
                    <a:pt x="2359660" y="74930"/>
                    <a:pt x="2358390" y="74930"/>
                    <a:pt x="2357120" y="73660"/>
                  </a:cubicBezTo>
                  <a:cubicBezTo>
                    <a:pt x="2357120" y="73660"/>
                    <a:pt x="2355850" y="74930"/>
                    <a:pt x="2355850" y="76200"/>
                  </a:cubicBezTo>
                  <a:cubicBezTo>
                    <a:pt x="2353310" y="82550"/>
                    <a:pt x="2348230" y="82550"/>
                    <a:pt x="2343150" y="82550"/>
                  </a:cubicBezTo>
                  <a:cubicBezTo>
                    <a:pt x="2336800" y="81280"/>
                    <a:pt x="2330450" y="74930"/>
                    <a:pt x="2322830" y="77470"/>
                  </a:cubicBezTo>
                  <a:cubicBezTo>
                    <a:pt x="2320290" y="78740"/>
                    <a:pt x="2315210" y="76200"/>
                    <a:pt x="2313940" y="73660"/>
                  </a:cubicBezTo>
                  <a:cubicBezTo>
                    <a:pt x="2310130" y="68580"/>
                    <a:pt x="2305050" y="68580"/>
                    <a:pt x="2299970" y="71120"/>
                  </a:cubicBezTo>
                  <a:cubicBezTo>
                    <a:pt x="2297430" y="72390"/>
                    <a:pt x="2294890" y="71120"/>
                    <a:pt x="2292350" y="71120"/>
                  </a:cubicBezTo>
                  <a:cubicBezTo>
                    <a:pt x="2288540" y="71120"/>
                    <a:pt x="2283460" y="69850"/>
                    <a:pt x="2279650" y="68580"/>
                  </a:cubicBezTo>
                  <a:cubicBezTo>
                    <a:pt x="2278380" y="68580"/>
                    <a:pt x="2275840" y="67310"/>
                    <a:pt x="2274570" y="67310"/>
                  </a:cubicBezTo>
                  <a:cubicBezTo>
                    <a:pt x="2270760" y="66040"/>
                    <a:pt x="2266950" y="62230"/>
                    <a:pt x="2263140" y="67310"/>
                  </a:cubicBezTo>
                  <a:cubicBezTo>
                    <a:pt x="2263140" y="67310"/>
                    <a:pt x="2260600" y="67310"/>
                    <a:pt x="2259330" y="66040"/>
                  </a:cubicBezTo>
                  <a:cubicBezTo>
                    <a:pt x="2258060" y="63500"/>
                    <a:pt x="2256790" y="59690"/>
                    <a:pt x="2255520" y="57150"/>
                  </a:cubicBezTo>
                  <a:cubicBezTo>
                    <a:pt x="2252980" y="53340"/>
                    <a:pt x="2252980" y="46990"/>
                    <a:pt x="2249170" y="44450"/>
                  </a:cubicBezTo>
                  <a:cubicBezTo>
                    <a:pt x="2246630" y="43180"/>
                    <a:pt x="2245360" y="41910"/>
                    <a:pt x="2244090" y="39370"/>
                  </a:cubicBezTo>
                  <a:cubicBezTo>
                    <a:pt x="2244090" y="38100"/>
                    <a:pt x="2241550" y="36830"/>
                    <a:pt x="2241550" y="35560"/>
                  </a:cubicBezTo>
                  <a:lnTo>
                    <a:pt x="2237740" y="31750"/>
                  </a:lnTo>
                  <a:cubicBezTo>
                    <a:pt x="2236470" y="29210"/>
                    <a:pt x="2235200" y="25400"/>
                    <a:pt x="2232660" y="24130"/>
                  </a:cubicBezTo>
                  <a:cubicBezTo>
                    <a:pt x="2227580" y="20320"/>
                    <a:pt x="2226310" y="15240"/>
                    <a:pt x="2228850" y="8890"/>
                  </a:cubicBezTo>
                  <a:cubicBezTo>
                    <a:pt x="2225040" y="7620"/>
                    <a:pt x="2222500" y="5080"/>
                    <a:pt x="2218690" y="5080"/>
                  </a:cubicBezTo>
                  <a:cubicBezTo>
                    <a:pt x="2203450" y="6350"/>
                    <a:pt x="2186940" y="8890"/>
                    <a:pt x="2171700" y="10160"/>
                  </a:cubicBezTo>
                  <a:cubicBezTo>
                    <a:pt x="2169160" y="10160"/>
                    <a:pt x="2165350" y="11430"/>
                    <a:pt x="2164080" y="12700"/>
                  </a:cubicBezTo>
                  <a:cubicBezTo>
                    <a:pt x="2153920" y="19050"/>
                    <a:pt x="2143760" y="13970"/>
                    <a:pt x="2133600" y="12700"/>
                  </a:cubicBezTo>
                  <a:cubicBezTo>
                    <a:pt x="2125980" y="12700"/>
                    <a:pt x="2118360" y="8890"/>
                    <a:pt x="2110740" y="7620"/>
                  </a:cubicBezTo>
                  <a:cubicBezTo>
                    <a:pt x="2101850" y="6350"/>
                    <a:pt x="2094230" y="7620"/>
                    <a:pt x="2085340" y="6350"/>
                  </a:cubicBezTo>
                  <a:cubicBezTo>
                    <a:pt x="2084070" y="6350"/>
                    <a:pt x="2082800" y="5080"/>
                    <a:pt x="2081530" y="3810"/>
                  </a:cubicBezTo>
                  <a:cubicBezTo>
                    <a:pt x="2078990" y="0"/>
                    <a:pt x="2073910" y="1270"/>
                    <a:pt x="2071370" y="2540"/>
                  </a:cubicBezTo>
                  <a:cubicBezTo>
                    <a:pt x="2067560" y="5080"/>
                    <a:pt x="2066290" y="8890"/>
                    <a:pt x="2063750" y="12700"/>
                  </a:cubicBezTo>
                  <a:cubicBezTo>
                    <a:pt x="2057400" y="13970"/>
                    <a:pt x="2048510" y="15240"/>
                    <a:pt x="2042160" y="19050"/>
                  </a:cubicBezTo>
                  <a:cubicBezTo>
                    <a:pt x="2037080" y="21590"/>
                    <a:pt x="2034540" y="22860"/>
                    <a:pt x="2030730" y="20320"/>
                  </a:cubicBezTo>
                  <a:lnTo>
                    <a:pt x="2029460" y="21590"/>
                  </a:lnTo>
                  <a:cubicBezTo>
                    <a:pt x="2032000" y="24130"/>
                    <a:pt x="2033270" y="27940"/>
                    <a:pt x="2035810" y="30480"/>
                  </a:cubicBezTo>
                  <a:cubicBezTo>
                    <a:pt x="2032000" y="31750"/>
                    <a:pt x="2026920" y="34290"/>
                    <a:pt x="2024380" y="33020"/>
                  </a:cubicBezTo>
                  <a:cubicBezTo>
                    <a:pt x="2018030" y="31750"/>
                    <a:pt x="2015490" y="34290"/>
                    <a:pt x="2010410" y="36830"/>
                  </a:cubicBezTo>
                  <a:cubicBezTo>
                    <a:pt x="2005330" y="40640"/>
                    <a:pt x="1998980" y="43180"/>
                    <a:pt x="1993900" y="45720"/>
                  </a:cubicBezTo>
                  <a:cubicBezTo>
                    <a:pt x="1992630" y="45720"/>
                    <a:pt x="1991360" y="45720"/>
                    <a:pt x="1990090" y="44450"/>
                  </a:cubicBezTo>
                  <a:cubicBezTo>
                    <a:pt x="1988820" y="44450"/>
                    <a:pt x="1987550" y="43180"/>
                    <a:pt x="1987550" y="43180"/>
                  </a:cubicBezTo>
                  <a:cubicBezTo>
                    <a:pt x="1981200" y="45720"/>
                    <a:pt x="1974850" y="48260"/>
                    <a:pt x="1968500" y="45720"/>
                  </a:cubicBezTo>
                  <a:cubicBezTo>
                    <a:pt x="1967230" y="45720"/>
                    <a:pt x="1967230" y="46990"/>
                    <a:pt x="1965960" y="46990"/>
                  </a:cubicBezTo>
                  <a:cubicBezTo>
                    <a:pt x="1958340" y="49530"/>
                    <a:pt x="1953260" y="58420"/>
                    <a:pt x="1943100" y="58420"/>
                  </a:cubicBezTo>
                  <a:cubicBezTo>
                    <a:pt x="1935480" y="58420"/>
                    <a:pt x="1927860" y="64770"/>
                    <a:pt x="1920240" y="64770"/>
                  </a:cubicBezTo>
                  <a:cubicBezTo>
                    <a:pt x="1911350" y="66040"/>
                    <a:pt x="1903730" y="68580"/>
                    <a:pt x="1896110" y="72390"/>
                  </a:cubicBezTo>
                  <a:cubicBezTo>
                    <a:pt x="1893570" y="73660"/>
                    <a:pt x="1891030" y="73660"/>
                    <a:pt x="1889760" y="73660"/>
                  </a:cubicBezTo>
                  <a:cubicBezTo>
                    <a:pt x="1883410" y="71120"/>
                    <a:pt x="1879600" y="74930"/>
                    <a:pt x="1877060" y="78740"/>
                  </a:cubicBezTo>
                  <a:cubicBezTo>
                    <a:pt x="1870710" y="87630"/>
                    <a:pt x="1860550" y="90170"/>
                    <a:pt x="1851660" y="92710"/>
                  </a:cubicBezTo>
                  <a:cubicBezTo>
                    <a:pt x="1840230" y="95250"/>
                    <a:pt x="1828800" y="96520"/>
                    <a:pt x="1817370" y="97790"/>
                  </a:cubicBezTo>
                  <a:cubicBezTo>
                    <a:pt x="1816100" y="97790"/>
                    <a:pt x="1814830" y="101600"/>
                    <a:pt x="1812290" y="102870"/>
                  </a:cubicBezTo>
                  <a:cubicBezTo>
                    <a:pt x="1811020" y="102870"/>
                    <a:pt x="1809750" y="101600"/>
                    <a:pt x="1809750" y="101600"/>
                  </a:cubicBezTo>
                  <a:cubicBezTo>
                    <a:pt x="1803400" y="109220"/>
                    <a:pt x="1799590" y="120650"/>
                    <a:pt x="1786890" y="119380"/>
                  </a:cubicBezTo>
                  <a:lnTo>
                    <a:pt x="1785620" y="119380"/>
                  </a:lnTo>
                  <a:cubicBezTo>
                    <a:pt x="1775460" y="125730"/>
                    <a:pt x="1765300" y="123190"/>
                    <a:pt x="1756410" y="120650"/>
                  </a:cubicBezTo>
                  <a:cubicBezTo>
                    <a:pt x="1753870" y="120650"/>
                    <a:pt x="1750060" y="118110"/>
                    <a:pt x="1748790" y="115570"/>
                  </a:cubicBezTo>
                  <a:cubicBezTo>
                    <a:pt x="1744980" y="107950"/>
                    <a:pt x="1734820" y="105410"/>
                    <a:pt x="1727200" y="107950"/>
                  </a:cubicBezTo>
                  <a:cubicBezTo>
                    <a:pt x="1720850" y="110490"/>
                    <a:pt x="1714500" y="111760"/>
                    <a:pt x="1708150" y="114300"/>
                  </a:cubicBezTo>
                  <a:cubicBezTo>
                    <a:pt x="1697990" y="116840"/>
                    <a:pt x="1689100" y="118110"/>
                    <a:pt x="1678940" y="113030"/>
                  </a:cubicBezTo>
                  <a:cubicBezTo>
                    <a:pt x="1668780" y="107950"/>
                    <a:pt x="1661160" y="111760"/>
                    <a:pt x="1656080" y="123190"/>
                  </a:cubicBezTo>
                  <a:cubicBezTo>
                    <a:pt x="1652270" y="130810"/>
                    <a:pt x="1642110" y="132080"/>
                    <a:pt x="1635760" y="125730"/>
                  </a:cubicBezTo>
                  <a:cubicBezTo>
                    <a:pt x="1631950" y="121920"/>
                    <a:pt x="1629410" y="123190"/>
                    <a:pt x="1625600" y="125730"/>
                  </a:cubicBezTo>
                  <a:lnTo>
                    <a:pt x="1617980" y="133350"/>
                  </a:lnTo>
                  <a:cubicBezTo>
                    <a:pt x="1616710" y="134620"/>
                    <a:pt x="1614170" y="134620"/>
                    <a:pt x="1612900" y="134620"/>
                  </a:cubicBezTo>
                  <a:lnTo>
                    <a:pt x="1605280" y="134620"/>
                  </a:lnTo>
                  <a:cubicBezTo>
                    <a:pt x="1600200" y="134620"/>
                    <a:pt x="1595120" y="133350"/>
                    <a:pt x="1590040" y="132080"/>
                  </a:cubicBezTo>
                  <a:cubicBezTo>
                    <a:pt x="1583690" y="130810"/>
                    <a:pt x="1578610" y="127000"/>
                    <a:pt x="1572260" y="125730"/>
                  </a:cubicBezTo>
                  <a:cubicBezTo>
                    <a:pt x="1562100" y="124460"/>
                    <a:pt x="1559560" y="115570"/>
                    <a:pt x="1555750" y="109220"/>
                  </a:cubicBezTo>
                  <a:cubicBezTo>
                    <a:pt x="1553210" y="105410"/>
                    <a:pt x="1548130" y="100330"/>
                    <a:pt x="1543050" y="101600"/>
                  </a:cubicBezTo>
                  <a:cubicBezTo>
                    <a:pt x="1537970" y="104140"/>
                    <a:pt x="1532890" y="101600"/>
                    <a:pt x="1529080" y="100330"/>
                  </a:cubicBezTo>
                  <a:cubicBezTo>
                    <a:pt x="1527810" y="100330"/>
                    <a:pt x="1525270" y="99060"/>
                    <a:pt x="1524000" y="99060"/>
                  </a:cubicBezTo>
                  <a:cubicBezTo>
                    <a:pt x="1515110" y="96520"/>
                    <a:pt x="1508760" y="101600"/>
                    <a:pt x="1502410" y="107950"/>
                  </a:cubicBezTo>
                  <a:lnTo>
                    <a:pt x="1497330" y="113030"/>
                  </a:lnTo>
                  <a:cubicBezTo>
                    <a:pt x="1496060" y="114300"/>
                    <a:pt x="1496060" y="116840"/>
                    <a:pt x="1494790" y="118110"/>
                  </a:cubicBezTo>
                  <a:cubicBezTo>
                    <a:pt x="1487170" y="124460"/>
                    <a:pt x="1479550" y="121920"/>
                    <a:pt x="1470660" y="118110"/>
                  </a:cubicBezTo>
                  <a:cubicBezTo>
                    <a:pt x="1463040" y="114300"/>
                    <a:pt x="1454150" y="118110"/>
                    <a:pt x="1451610" y="125730"/>
                  </a:cubicBezTo>
                  <a:cubicBezTo>
                    <a:pt x="1450340" y="130810"/>
                    <a:pt x="1449070" y="134620"/>
                    <a:pt x="1442720" y="137160"/>
                  </a:cubicBezTo>
                  <a:cubicBezTo>
                    <a:pt x="1436370" y="140970"/>
                    <a:pt x="1428750" y="143510"/>
                    <a:pt x="1427480" y="152400"/>
                  </a:cubicBezTo>
                  <a:cubicBezTo>
                    <a:pt x="1427480" y="153670"/>
                    <a:pt x="1426210" y="154940"/>
                    <a:pt x="1424940" y="154940"/>
                  </a:cubicBezTo>
                  <a:cubicBezTo>
                    <a:pt x="1421130" y="156210"/>
                    <a:pt x="1418590" y="157480"/>
                    <a:pt x="1414780" y="158750"/>
                  </a:cubicBezTo>
                  <a:lnTo>
                    <a:pt x="1403350" y="158750"/>
                  </a:lnTo>
                  <a:cubicBezTo>
                    <a:pt x="1395730" y="157480"/>
                    <a:pt x="1388110" y="154940"/>
                    <a:pt x="1380490" y="153670"/>
                  </a:cubicBezTo>
                  <a:cubicBezTo>
                    <a:pt x="1371600" y="152400"/>
                    <a:pt x="1363980" y="157480"/>
                    <a:pt x="1355090" y="158750"/>
                  </a:cubicBezTo>
                  <a:lnTo>
                    <a:pt x="1353820" y="160020"/>
                  </a:lnTo>
                  <a:cubicBezTo>
                    <a:pt x="1351280" y="163830"/>
                    <a:pt x="1347470" y="162560"/>
                    <a:pt x="1344930" y="160020"/>
                  </a:cubicBezTo>
                  <a:cubicBezTo>
                    <a:pt x="1339850" y="154940"/>
                    <a:pt x="1330960" y="153670"/>
                    <a:pt x="1324610" y="156210"/>
                  </a:cubicBezTo>
                  <a:cubicBezTo>
                    <a:pt x="1316990" y="160020"/>
                    <a:pt x="1309370" y="162560"/>
                    <a:pt x="1301750" y="165100"/>
                  </a:cubicBezTo>
                  <a:cubicBezTo>
                    <a:pt x="1299210" y="165100"/>
                    <a:pt x="1296670" y="163830"/>
                    <a:pt x="1295400" y="163830"/>
                  </a:cubicBezTo>
                  <a:cubicBezTo>
                    <a:pt x="1292860" y="163830"/>
                    <a:pt x="1289050" y="162560"/>
                    <a:pt x="1287780" y="163830"/>
                  </a:cubicBezTo>
                  <a:cubicBezTo>
                    <a:pt x="1277620" y="171450"/>
                    <a:pt x="1267460" y="168910"/>
                    <a:pt x="1258570" y="163830"/>
                  </a:cubicBezTo>
                  <a:cubicBezTo>
                    <a:pt x="1253490" y="161290"/>
                    <a:pt x="1245870" y="158750"/>
                    <a:pt x="1243330" y="151130"/>
                  </a:cubicBezTo>
                  <a:cubicBezTo>
                    <a:pt x="1242060" y="146050"/>
                    <a:pt x="1236980" y="140970"/>
                    <a:pt x="1233170" y="137160"/>
                  </a:cubicBezTo>
                  <a:cubicBezTo>
                    <a:pt x="1226820" y="130810"/>
                    <a:pt x="1220470" y="121920"/>
                    <a:pt x="1209040" y="121920"/>
                  </a:cubicBezTo>
                  <a:cubicBezTo>
                    <a:pt x="1206500" y="121920"/>
                    <a:pt x="1203960" y="116840"/>
                    <a:pt x="1202690" y="118110"/>
                  </a:cubicBezTo>
                  <a:cubicBezTo>
                    <a:pt x="1197610" y="119380"/>
                    <a:pt x="1197610" y="116840"/>
                    <a:pt x="1195070" y="114300"/>
                  </a:cubicBezTo>
                  <a:cubicBezTo>
                    <a:pt x="1192530" y="111760"/>
                    <a:pt x="1188720" y="109220"/>
                    <a:pt x="1186180" y="105410"/>
                  </a:cubicBezTo>
                  <a:cubicBezTo>
                    <a:pt x="1182370" y="100330"/>
                    <a:pt x="1178560" y="93980"/>
                    <a:pt x="1174750" y="88900"/>
                  </a:cubicBezTo>
                  <a:cubicBezTo>
                    <a:pt x="1170940" y="83820"/>
                    <a:pt x="1168400" y="77470"/>
                    <a:pt x="1164590" y="72390"/>
                  </a:cubicBezTo>
                  <a:cubicBezTo>
                    <a:pt x="1163320" y="71120"/>
                    <a:pt x="1159510" y="69850"/>
                    <a:pt x="1158240" y="71120"/>
                  </a:cubicBezTo>
                  <a:lnTo>
                    <a:pt x="1143000" y="78740"/>
                  </a:lnTo>
                  <a:cubicBezTo>
                    <a:pt x="1140460" y="80010"/>
                    <a:pt x="1139190" y="82550"/>
                    <a:pt x="1137920" y="85090"/>
                  </a:cubicBezTo>
                  <a:lnTo>
                    <a:pt x="1136650" y="83820"/>
                  </a:lnTo>
                  <a:cubicBezTo>
                    <a:pt x="1137920" y="80010"/>
                    <a:pt x="1139190" y="76200"/>
                    <a:pt x="1140460" y="74930"/>
                  </a:cubicBezTo>
                  <a:lnTo>
                    <a:pt x="1125220" y="71120"/>
                  </a:lnTo>
                  <a:cubicBezTo>
                    <a:pt x="1121410" y="69850"/>
                    <a:pt x="1115060" y="69850"/>
                    <a:pt x="1112520" y="69850"/>
                  </a:cubicBezTo>
                  <a:lnTo>
                    <a:pt x="1092200" y="69850"/>
                  </a:lnTo>
                  <a:cubicBezTo>
                    <a:pt x="1084580" y="69850"/>
                    <a:pt x="1078230" y="68580"/>
                    <a:pt x="1070610" y="69850"/>
                  </a:cubicBezTo>
                  <a:cubicBezTo>
                    <a:pt x="1065530" y="71120"/>
                    <a:pt x="1061720" y="68580"/>
                    <a:pt x="1057910" y="66040"/>
                  </a:cubicBezTo>
                  <a:cubicBezTo>
                    <a:pt x="1047750" y="58420"/>
                    <a:pt x="1037590" y="49530"/>
                    <a:pt x="1023620" y="53340"/>
                  </a:cubicBezTo>
                  <a:cubicBezTo>
                    <a:pt x="1022350" y="53340"/>
                    <a:pt x="1019810" y="52070"/>
                    <a:pt x="1018540" y="50800"/>
                  </a:cubicBezTo>
                  <a:cubicBezTo>
                    <a:pt x="1014730" y="49530"/>
                    <a:pt x="1012190" y="46990"/>
                    <a:pt x="1007110" y="44450"/>
                  </a:cubicBezTo>
                  <a:cubicBezTo>
                    <a:pt x="1007110" y="48260"/>
                    <a:pt x="1007110" y="49530"/>
                    <a:pt x="1008380" y="52070"/>
                  </a:cubicBezTo>
                  <a:cubicBezTo>
                    <a:pt x="1005840" y="54610"/>
                    <a:pt x="1004570" y="53340"/>
                    <a:pt x="1003300" y="52070"/>
                  </a:cubicBezTo>
                  <a:cubicBezTo>
                    <a:pt x="1002030" y="53340"/>
                    <a:pt x="1000760" y="55880"/>
                    <a:pt x="999490" y="55880"/>
                  </a:cubicBezTo>
                  <a:cubicBezTo>
                    <a:pt x="993140" y="58420"/>
                    <a:pt x="986790" y="59690"/>
                    <a:pt x="980440" y="62230"/>
                  </a:cubicBezTo>
                  <a:cubicBezTo>
                    <a:pt x="977900" y="63500"/>
                    <a:pt x="975360" y="64770"/>
                    <a:pt x="974090" y="66040"/>
                  </a:cubicBezTo>
                  <a:cubicBezTo>
                    <a:pt x="969010" y="69850"/>
                    <a:pt x="965200" y="76200"/>
                    <a:pt x="956310" y="74930"/>
                  </a:cubicBezTo>
                  <a:cubicBezTo>
                    <a:pt x="955040" y="74930"/>
                    <a:pt x="952500" y="77470"/>
                    <a:pt x="949960" y="77470"/>
                  </a:cubicBezTo>
                  <a:cubicBezTo>
                    <a:pt x="947420" y="78740"/>
                    <a:pt x="943610" y="78740"/>
                    <a:pt x="941070" y="80010"/>
                  </a:cubicBezTo>
                  <a:lnTo>
                    <a:pt x="938530" y="80010"/>
                  </a:lnTo>
                  <a:cubicBezTo>
                    <a:pt x="930910" y="82550"/>
                    <a:pt x="924560" y="85090"/>
                    <a:pt x="916940" y="86360"/>
                  </a:cubicBezTo>
                  <a:lnTo>
                    <a:pt x="911860" y="86360"/>
                  </a:lnTo>
                  <a:cubicBezTo>
                    <a:pt x="905510" y="86360"/>
                    <a:pt x="900430" y="85090"/>
                    <a:pt x="894080" y="85090"/>
                  </a:cubicBezTo>
                  <a:cubicBezTo>
                    <a:pt x="887730" y="85090"/>
                    <a:pt x="881380" y="87630"/>
                    <a:pt x="875030" y="87630"/>
                  </a:cubicBezTo>
                  <a:cubicBezTo>
                    <a:pt x="867410" y="87630"/>
                    <a:pt x="858520" y="87630"/>
                    <a:pt x="852170" y="82550"/>
                  </a:cubicBezTo>
                  <a:cubicBezTo>
                    <a:pt x="850900" y="81280"/>
                    <a:pt x="847090" y="81280"/>
                    <a:pt x="844550" y="82550"/>
                  </a:cubicBezTo>
                  <a:cubicBezTo>
                    <a:pt x="835660" y="83820"/>
                    <a:pt x="826770" y="85090"/>
                    <a:pt x="819150" y="87630"/>
                  </a:cubicBezTo>
                  <a:cubicBezTo>
                    <a:pt x="811530" y="90170"/>
                    <a:pt x="807720" y="87630"/>
                    <a:pt x="805180" y="81280"/>
                  </a:cubicBezTo>
                  <a:cubicBezTo>
                    <a:pt x="803910" y="78740"/>
                    <a:pt x="801370" y="76200"/>
                    <a:pt x="798830" y="73660"/>
                  </a:cubicBezTo>
                  <a:cubicBezTo>
                    <a:pt x="795020" y="71120"/>
                    <a:pt x="791210" y="67310"/>
                    <a:pt x="787400" y="67310"/>
                  </a:cubicBezTo>
                  <a:cubicBezTo>
                    <a:pt x="778510" y="67310"/>
                    <a:pt x="773430" y="62230"/>
                    <a:pt x="767080" y="58420"/>
                  </a:cubicBezTo>
                  <a:cubicBezTo>
                    <a:pt x="756920" y="52070"/>
                    <a:pt x="748030" y="44450"/>
                    <a:pt x="735330" y="45720"/>
                  </a:cubicBezTo>
                  <a:lnTo>
                    <a:pt x="735330" y="39370"/>
                  </a:lnTo>
                  <a:cubicBezTo>
                    <a:pt x="737870" y="39370"/>
                    <a:pt x="740410" y="39370"/>
                    <a:pt x="742950" y="38100"/>
                  </a:cubicBezTo>
                  <a:cubicBezTo>
                    <a:pt x="739140" y="35560"/>
                    <a:pt x="739140" y="31750"/>
                    <a:pt x="736600" y="29210"/>
                  </a:cubicBezTo>
                  <a:cubicBezTo>
                    <a:pt x="731520" y="25400"/>
                    <a:pt x="726440" y="24130"/>
                    <a:pt x="721360" y="21590"/>
                  </a:cubicBezTo>
                  <a:cubicBezTo>
                    <a:pt x="717550" y="20320"/>
                    <a:pt x="712470" y="20320"/>
                    <a:pt x="715010" y="26670"/>
                  </a:cubicBezTo>
                  <a:cubicBezTo>
                    <a:pt x="708660" y="27940"/>
                    <a:pt x="703580" y="27940"/>
                    <a:pt x="701040" y="30480"/>
                  </a:cubicBezTo>
                  <a:cubicBezTo>
                    <a:pt x="695960" y="34290"/>
                    <a:pt x="690880" y="31750"/>
                    <a:pt x="687070" y="29210"/>
                  </a:cubicBezTo>
                  <a:cubicBezTo>
                    <a:pt x="684530" y="27940"/>
                    <a:pt x="681990" y="26670"/>
                    <a:pt x="679450" y="27940"/>
                  </a:cubicBezTo>
                  <a:cubicBezTo>
                    <a:pt x="664210" y="35560"/>
                    <a:pt x="648970" y="31750"/>
                    <a:pt x="633730" y="31750"/>
                  </a:cubicBezTo>
                  <a:cubicBezTo>
                    <a:pt x="631190" y="31750"/>
                    <a:pt x="628650" y="30480"/>
                    <a:pt x="624840" y="30480"/>
                  </a:cubicBezTo>
                  <a:cubicBezTo>
                    <a:pt x="619760" y="29210"/>
                    <a:pt x="615950" y="26670"/>
                    <a:pt x="610870" y="25400"/>
                  </a:cubicBezTo>
                  <a:cubicBezTo>
                    <a:pt x="605790" y="24130"/>
                    <a:pt x="599440" y="22860"/>
                    <a:pt x="594360" y="21590"/>
                  </a:cubicBezTo>
                  <a:lnTo>
                    <a:pt x="590550" y="21590"/>
                  </a:lnTo>
                  <a:cubicBezTo>
                    <a:pt x="581660" y="21590"/>
                    <a:pt x="572770" y="22860"/>
                    <a:pt x="565150" y="22860"/>
                  </a:cubicBezTo>
                  <a:cubicBezTo>
                    <a:pt x="558800" y="22860"/>
                    <a:pt x="552450" y="20320"/>
                    <a:pt x="544830" y="19050"/>
                  </a:cubicBezTo>
                  <a:cubicBezTo>
                    <a:pt x="543560" y="8890"/>
                    <a:pt x="533400" y="11430"/>
                    <a:pt x="527050" y="6350"/>
                  </a:cubicBezTo>
                  <a:cubicBezTo>
                    <a:pt x="525780" y="5080"/>
                    <a:pt x="523240" y="6350"/>
                    <a:pt x="521970" y="6350"/>
                  </a:cubicBezTo>
                  <a:cubicBezTo>
                    <a:pt x="514350" y="5080"/>
                    <a:pt x="509270" y="8890"/>
                    <a:pt x="506730" y="15240"/>
                  </a:cubicBezTo>
                  <a:cubicBezTo>
                    <a:pt x="502920" y="21590"/>
                    <a:pt x="492760" y="24130"/>
                    <a:pt x="496570" y="34290"/>
                  </a:cubicBezTo>
                  <a:cubicBezTo>
                    <a:pt x="497840" y="35560"/>
                    <a:pt x="500380" y="36830"/>
                    <a:pt x="501650" y="39370"/>
                  </a:cubicBezTo>
                  <a:cubicBezTo>
                    <a:pt x="501650" y="43180"/>
                    <a:pt x="500380" y="45720"/>
                    <a:pt x="496570" y="44450"/>
                  </a:cubicBezTo>
                  <a:cubicBezTo>
                    <a:pt x="495300" y="44450"/>
                    <a:pt x="494030" y="46990"/>
                    <a:pt x="492760" y="48260"/>
                  </a:cubicBezTo>
                  <a:cubicBezTo>
                    <a:pt x="491490" y="49530"/>
                    <a:pt x="491490" y="52070"/>
                    <a:pt x="490220" y="52070"/>
                  </a:cubicBezTo>
                  <a:cubicBezTo>
                    <a:pt x="482600" y="54610"/>
                    <a:pt x="477520" y="60960"/>
                    <a:pt x="468630" y="59690"/>
                  </a:cubicBezTo>
                  <a:lnTo>
                    <a:pt x="466090" y="59690"/>
                  </a:lnTo>
                  <a:cubicBezTo>
                    <a:pt x="458470" y="66040"/>
                    <a:pt x="450850" y="64770"/>
                    <a:pt x="441960" y="63500"/>
                  </a:cubicBezTo>
                  <a:cubicBezTo>
                    <a:pt x="438150" y="62230"/>
                    <a:pt x="433070" y="63500"/>
                    <a:pt x="427990" y="63500"/>
                  </a:cubicBezTo>
                  <a:cubicBezTo>
                    <a:pt x="424180" y="63500"/>
                    <a:pt x="420370" y="63500"/>
                    <a:pt x="416560" y="60960"/>
                  </a:cubicBezTo>
                  <a:cubicBezTo>
                    <a:pt x="411480" y="58420"/>
                    <a:pt x="406400" y="54610"/>
                    <a:pt x="401320" y="52070"/>
                  </a:cubicBezTo>
                  <a:cubicBezTo>
                    <a:pt x="396240" y="49530"/>
                    <a:pt x="389890" y="49530"/>
                    <a:pt x="389890" y="40640"/>
                  </a:cubicBezTo>
                  <a:cubicBezTo>
                    <a:pt x="389890" y="39370"/>
                    <a:pt x="387350" y="38100"/>
                    <a:pt x="387350" y="36830"/>
                  </a:cubicBezTo>
                  <a:cubicBezTo>
                    <a:pt x="378460" y="44450"/>
                    <a:pt x="370840" y="50800"/>
                    <a:pt x="363220" y="57150"/>
                  </a:cubicBezTo>
                  <a:cubicBezTo>
                    <a:pt x="359410" y="60960"/>
                    <a:pt x="354330" y="66040"/>
                    <a:pt x="356870" y="72390"/>
                  </a:cubicBezTo>
                  <a:cubicBezTo>
                    <a:pt x="356870" y="73660"/>
                    <a:pt x="355600" y="74930"/>
                    <a:pt x="355600" y="76200"/>
                  </a:cubicBezTo>
                  <a:cubicBezTo>
                    <a:pt x="354330" y="78740"/>
                    <a:pt x="353060" y="81280"/>
                    <a:pt x="350520" y="82550"/>
                  </a:cubicBezTo>
                  <a:cubicBezTo>
                    <a:pt x="347980" y="86360"/>
                    <a:pt x="345440" y="90170"/>
                    <a:pt x="342900" y="95250"/>
                  </a:cubicBezTo>
                  <a:lnTo>
                    <a:pt x="335280" y="102870"/>
                  </a:lnTo>
                  <a:cubicBezTo>
                    <a:pt x="332740" y="106680"/>
                    <a:pt x="330200" y="110490"/>
                    <a:pt x="326390" y="113030"/>
                  </a:cubicBezTo>
                  <a:cubicBezTo>
                    <a:pt x="317500" y="120650"/>
                    <a:pt x="308610" y="128270"/>
                    <a:pt x="298450" y="135890"/>
                  </a:cubicBezTo>
                  <a:cubicBezTo>
                    <a:pt x="293370" y="140970"/>
                    <a:pt x="287020" y="144780"/>
                    <a:pt x="281940" y="149860"/>
                  </a:cubicBezTo>
                  <a:cubicBezTo>
                    <a:pt x="273050" y="157480"/>
                    <a:pt x="262890" y="163830"/>
                    <a:pt x="257810" y="175260"/>
                  </a:cubicBezTo>
                  <a:cubicBezTo>
                    <a:pt x="257810" y="176530"/>
                    <a:pt x="255270" y="177800"/>
                    <a:pt x="254000" y="179070"/>
                  </a:cubicBezTo>
                  <a:cubicBezTo>
                    <a:pt x="247650" y="184150"/>
                    <a:pt x="237490" y="184150"/>
                    <a:pt x="237490" y="194310"/>
                  </a:cubicBezTo>
                  <a:cubicBezTo>
                    <a:pt x="227330" y="194310"/>
                    <a:pt x="222250" y="201930"/>
                    <a:pt x="217170" y="208280"/>
                  </a:cubicBezTo>
                  <a:cubicBezTo>
                    <a:pt x="213360" y="213360"/>
                    <a:pt x="209550" y="219710"/>
                    <a:pt x="204470" y="223520"/>
                  </a:cubicBezTo>
                  <a:cubicBezTo>
                    <a:pt x="199390" y="226060"/>
                    <a:pt x="193040" y="224790"/>
                    <a:pt x="186690" y="224790"/>
                  </a:cubicBezTo>
                  <a:cubicBezTo>
                    <a:pt x="184150" y="224790"/>
                    <a:pt x="181610" y="224790"/>
                    <a:pt x="181610" y="226060"/>
                  </a:cubicBezTo>
                  <a:cubicBezTo>
                    <a:pt x="176530" y="231140"/>
                    <a:pt x="170180" y="234950"/>
                    <a:pt x="166370" y="241300"/>
                  </a:cubicBezTo>
                  <a:cubicBezTo>
                    <a:pt x="162560" y="247650"/>
                    <a:pt x="158750" y="251460"/>
                    <a:pt x="152400" y="252730"/>
                  </a:cubicBezTo>
                  <a:cubicBezTo>
                    <a:pt x="146050" y="254000"/>
                    <a:pt x="139700" y="260350"/>
                    <a:pt x="130810" y="256540"/>
                  </a:cubicBezTo>
                  <a:cubicBezTo>
                    <a:pt x="123190" y="254000"/>
                    <a:pt x="114300" y="256540"/>
                    <a:pt x="109220" y="251460"/>
                  </a:cubicBezTo>
                  <a:cubicBezTo>
                    <a:pt x="99060" y="252730"/>
                    <a:pt x="91440" y="255270"/>
                    <a:pt x="82550" y="256540"/>
                  </a:cubicBezTo>
                  <a:cubicBezTo>
                    <a:pt x="72390" y="259080"/>
                    <a:pt x="60960" y="257810"/>
                    <a:pt x="52070" y="265430"/>
                  </a:cubicBezTo>
                  <a:cubicBezTo>
                    <a:pt x="44450" y="271780"/>
                    <a:pt x="38100" y="278130"/>
                    <a:pt x="26670" y="276860"/>
                  </a:cubicBezTo>
                  <a:cubicBezTo>
                    <a:pt x="27940" y="284480"/>
                    <a:pt x="29210" y="290830"/>
                    <a:pt x="30480" y="298450"/>
                  </a:cubicBezTo>
                  <a:cubicBezTo>
                    <a:pt x="33020" y="318770"/>
                    <a:pt x="35560" y="339090"/>
                    <a:pt x="36830" y="359410"/>
                  </a:cubicBezTo>
                  <a:cubicBezTo>
                    <a:pt x="40640" y="384810"/>
                    <a:pt x="41910" y="408940"/>
                    <a:pt x="39370" y="433070"/>
                  </a:cubicBezTo>
                  <a:cubicBezTo>
                    <a:pt x="36830" y="467360"/>
                    <a:pt x="25400" y="1640840"/>
                    <a:pt x="13970" y="1672590"/>
                  </a:cubicBezTo>
                  <a:lnTo>
                    <a:pt x="2540" y="1699260"/>
                  </a:lnTo>
                  <a:cubicBezTo>
                    <a:pt x="0" y="1705610"/>
                    <a:pt x="3810" y="1709420"/>
                    <a:pt x="10160" y="1710690"/>
                  </a:cubicBezTo>
                  <a:cubicBezTo>
                    <a:pt x="17780" y="1711960"/>
                    <a:pt x="20320" y="1717040"/>
                    <a:pt x="22860" y="1723390"/>
                  </a:cubicBezTo>
                  <a:cubicBezTo>
                    <a:pt x="25400" y="1733550"/>
                    <a:pt x="21590" y="1743710"/>
                    <a:pt x="26670" y="1753870"/>
                  </a:cubicBezTo>
                  <a:cubicBezTo>
                    <a:pt x="29210" y="1758950"/>
                    <a:pt x="26670" y="1767840"/>
                    <a:pt x="25400" y="1775460"/>
                  </a:cubicBezTo>
                  <a:cubicBezTo>
                    <a:pt x="24130" y="1785620"/>
                    <a:pt x="26670" y="1795780"/>
                    <a:pt x="30480" y="1804670"/>
                  </a:cubicBezTo>
                  <a:cubicBezTo>
                    <a:pt x="39370" y="1819910"/>
                    <a:pt x="40640" y="1837690"/>
                    <a:pt x="40640" y="1854200"/>
                  </a:cubicBezTo>
                  <a:cubicBezTo>
                    <a:pt x="40640" y="1858010"/>
                    <a:pt x="41910" y="1861820"/>
                    <a:pt x="43180" y="1864360"/>
                  </a:cubicBezTo>
                  <a:cubicBezTo>
                    <a:pt x="45720" y="1866900"/>
                    <a:pt x="50800" y="1869440"/>
                    <a:pt x="55880" y="1870710"/>
                  </a:cubicBezTo>
                  <a:lnTo>
                    <a:pt x="86360" y="1885950"/>
                  </a:lnTo>
                  <a:cubicBezTo>
                    <a:pt x="100330" y="1893570"/>
                    <a:pt x="111760" y="1892300"/>
                    <a:pt x="124460" y="1883410"/>
                  </a:cubicBezTo>
                  <a:cubicBezTo>
                    <a:pt x="125730" y="1882140"/>
                    <a:pt x="129540" y="1880870"/>
                    <a:pt x="130810" y="1880870"/>
                  </a:cubicBezTo>
                  <a:cubicBezTo>
                    <a:pt x="139700" y="1882140"/>
                    <a:pt x="148590" y="1882140"/>
                    <a:pt x="156210" y="1889760"/>
                  </a:cubicBezTo>
                  <a:cubicBezTo>
                    <a:pt x="165100" y="1897380"/>
                    <a:pt x="177800" y="1902460"/>
                    <a:pt x="187960" y="1908810"/>
                  </a:cubicBezTo>
                  <a:cubicBezTo>
                    <a:pt x="194310" y="1912620"/>
                    <a:pt x="201930" y="1917700"/>
                    <a:pt x="205740" y="1922780"/>
                  </a:cubicBezTo>
                  <a:cubicBezTo>
                    <a:pt x="208280" y="1925320"/>
                    <a:pt x="210820" y="1927860"/>
                    <a:pt x="213360" y="1929130"/>
                  </a:cubicBezTo>
                  <a:cubicBezTo>
                    <a:pt x="227330" y="1934210"/>
                    <a:pt x="234950" y="1946910"/>
                    <a:pt x="243840" y="1957070"/>
                  </a:cubicBezTo>
                  <a:cubicBezTo>
                    <a:pt x="251460" y="1965960"/>
                    <a:pt x="261620" y="1971040"/>
                    <a:pt x="273050" y="1972310"/>
                  </a:cubicBezTo>
                  <a:cubicBezTo>
                    <a:pt x="285750" y="1974850"/>
                    <a:pt x="298450" y="1976120"/>
                    <a:pt x="311150" y="1978660"/>
                  </a:cubicBezTo>
                  <a:cubicBezTo>
                    <a:pt x="316230" y="1979930"/>
                    <a:pt x="322580" y="1981200"/>
                    <a:pt x="327660" y="1983740"/>
                  </a:cubicBezTo>
                  <a:cubicBezTo>
                    <a:pt x="334010" y="1986280"/>
                    <a:pt x="340360" y="1986280"/>
                    <a:pt x="345440" y="1990090"/>
                  </a:cubicBezTo>
                  <a:cubicBezTo>
                    <a:pt x="353060" y="1996440"/>
                    <a:pt x="360680" y="2000250"/>
                    <a:pt x="370840" y="1997710"/>
                  </a:cubicBezTo>
                  <a:cubicBezTo>
                    <a:pt x="374650" y="1996440"/>
                    <a:pt x="379730" y="1998980"/>
                    <a:pt x="383540" y="2000250"/>
                  </a:cubicBezTo>
                  <a:cubicBezTo>
                    <a:pt x="384810" y="2000250"/>
                    <a:pt x="386080" y="2001520"/>
                    <a:pt x="387350" y="2001520"/>
                  </a:cubicBezTo>
                  <a:cubicBezTo>
                    <a:pt x="401320" y="2002790"/>
                    <a:pt x="414020" y="2000250"/>
                    <a:pt x="426720" y="1997710"/>
                  </a:cubicBezTo>
                  <a:cubicBezTo>
                    <a:pt x="431800" y="1996440"/>
                    <a:pt x="436880" y="1995170"/>
                    <a:pt x="441960" y="1992630"/>
                  </a:cubicBezTo>
                  <a:cubicBezTo>
                    <a:pt x="455930" y="1986280"/>
                    <a:pt x="469900" y="1979930"/>
                    <a:pt x="482600" y="1972310"/>
                  </a:cubicBezTo>
                  <a:cubicBezTo>
                    <a:pt x="491490" y="1967230"/>
                    <a:pt x="500380" y="1962150"/>
                    <a:pt x="510540" y="1967230"/>
                  </a:cubicBezTo>
                  <a:lnTo>
                    <a:pt x="515620" y="1967230"/>
                  </a:lnTo>
                  <a:cubicBezTo>
                    <a:pt x="524510" y="1967230"/>
                    <a:pt x="533400" y="1965960"/>
                    <a:pt x="541020" y="1964690"/>
                  </a:cubicBezTo>
                  <a:cubicBezTo>
                    <a:pt x="542290" y="1964690"/>
                    <a:pt x="544830" y="1964690"/>
                    <a:pt x="544830" y="1963420"/>
                  </a:cubicBezTo>
                  <a:cubicBezTo>
                    <a:pt x="548640" y="1958340"/>
                    <a:pt x="554990" y="1958340"/>
                    <a:pt x="561340" y="1957070"/>
                  </a:cubicBezTo>
                  <a:cubicBezTo>
                    <a:pt x="571500" y="1955800"/>
                    <a:pt x="581660" y="1955800"/>
                    <a:pt x="589280" y="1949450"/>
                  </a:cubicBezTo>
                  <a:cubicBezTo>
                    <a:pt x="596900" y="1944370"/>
                    <a:pt x="604520" y="1943100"/>
                    <a:pt x="613410" y="1941830"/>
                  </a:cubicBezTo>
                  <a:cubicBezTo>
                    <a:pt x="614680" y="1941830"/>
                    <a:pt x="617220" y="1940560"/>
                    <a:pt x="618490" y="1940560"/>
                  </a:cubicBezTo>
                  <a:cubicBezTo>
                    <a:pt x="624840" y="1939290"/>
                    <a:pt x="631190" y="1935480"/>
                    <a:pt x="636270" y="1936750"/>
                  </a:cubicBezTo>
                  <a:cubicBezTo>
                    <a:pt x="647700" y="1939290"/>
                    <a:pt x="652780" y="1935480"/>
                    <a:pt x="660400" y="1925320"/>
                  </a:cubicBezTo>
                  <a:cubicBezTo>
                    <a:pt x="661670" y="1922780"/>
                    <a:pt x="665480" y="1921510"/>
                    <a:pt x="668020" y="1920240"/>
                  </a:cubicBezTo>
                  <a:cubicBezTo>
                    <a:pt x="674370" y="1918970"/>
                    <a:pt x="680720" y="1920240"/>
                    <a:pt x="687070" y="1918970"/>
                  </a:cubicBezTo>
                  <a:cubicBezTo>
                    <a:pt x="690880" y="1918970"/>
                    <a:pt x="694690" y="1915160"/>
                    <a:pt x="697230" y="1915160"/>
                  </a:cubicBezTo>
                  <a:cubicBezTo>
                    <a:pt x="707390" y="1916430"/>
                    <a:pt x="718820" y="1912620"/>
                    <a:pt x="727710" y="1918970"/>
                  </a:cubicBezTo>
                  <a:cubicBezTo>
                    <a:pt x="728980" y="1920240"/>
                    <a:pt x="731520" y="1920240"/>
                    <a:pt x="734060" y="1920240"/>
                  </a:cubicBezTo>
                  <a:cubicBezTo>
                    <a:pt x="750570" y="1921510"/>
                    <a:pt x="764540" y="1926590"/>
                    <a:pt x="775970" y="1936750"/>
                  </a:cubicBezTo>
                  <a:cubicBezTo>
                    <a:pt x="779780" y="1940560"/>
                    <a:pt x="784860" y="1943100"/>
                    <a:pt x="788670" y="1945640"/>
                  </a:cubicBezTo>
                  <a:cubicBezTo>
                    <a:pt x="792480" y="1948180"/>
                    <a:pt x="797560" y="1948180"/>
                    <a:pt x="801370" y="1949450"/>
                  </a:cubicBezTo>
                  <a:cubicBezTo>
                    <a:pt x="805180" y="1950720"/>
                    <a:pt x="807720" y="1951990"/>
                    <a:pt x="811530" y="1951990"/>
                  </a:cubicBezTo>
                  <a:cubicBezTo>
                    <a:pt x="817880" y="1951990"/>
                    <a:pt x="822960" y="1954530"/>
                    <a:pt x="826770" y="1959610"/>
                  </a:cubicBezTo>
                  <a:cubicBezTo>
                    <a:pt x="828040" y="1960880"/>
                    <a:pt x="829310" y="1962150"/>
                    <a:pt x="830580" y="1964690"/>
                  </a:cubicBezTo>
                  <a:cubicBezTo>
                    <a:pt x="829310" y="1968500"/>
                    <a:pt x="836930" y="1978660"/>
                    <a:pt x="842010" y="1978660"/>
                  </a:cubicBezTo>
                  <a:cubicBezTo>
                    <a:pt x="850900" y="1978660"/>
                    <a:pt x="859790" y="1981200"/>
                    <a:pt x="867410" y="1987550"/>
                  </a:cubicBezTo>
                  <a:cubicBezTo>
                    <a:pt x="868680" y="1988820"/>
                    <a:pt x="871220" y="1988820"/>
                    <a:pt x="873760" y="1987550"/>
                  </a:cubicBezTo>
                  <a:cubicBezTo>
                    <a:pt x="877570" y="1986280"/>
                    <a:pt x="880110" y="1986280"/>
                    <a:pt x="882650" y="1990090"/>
                  </a:cubicBezTo>
                  <a:cubicBezTo>
                    <a:pt x="883920" y="1991360"/>
                    <a:pt x="889000" y="1991360"/>
                    <a:pt x="891540" y="1991360"/>
                  </a:cubicBezTo>
                  <a:cubicBezTo>
                    <a:pt x="897890" y="1991360"/>
                    <a:pt x="905510" y="1990090"/>
                    <a:pt x="911860" y="1991360"/>
                  </a:cubicBezTo>
                  <a:cubicBezTo>
                    <a:pt x="923290" y="1992630"/>
                    <a:pt x="933450" y="1993900"/>
                    <a:pt x="944880" y="1996440"/>
                  </a:cubicBezTo>
                  <a:cubicBezTo>
                    <a:pt x="947420" y="1996440"/>
                    <a:pt x="949960" y="1997710"/>
                    <a:pt x="951230" y="1998980"/>
                  </a:cubicBezTo>
                  <a:cubicBezTo>
                    <a:pt x="953770" y="2005330"/>
                    <a:pt x="960120" y="2005330"/>
                    <a:pt x="963930" y="2006600"/>
                  </a:cubicBezTo>
                  <a:cubicBezTo>
                    <a:pt x="967740" y="2007870"/>
                    <a:pt x="972820" y="2009140"/>
                    <a:pt x="975360" y="2009140"/>
                  </a:cubicBezTo>
                  <a:cubicBezTo>
                    <a:pt x="976630" y="2007870"/>
                    <a:pt x="979170" y="2006600"/>
                    <a:pt x="981710" y="2004060"/>
                  </a:cubicBezTo>
                  <a:cubicBezTo>
                    <a:pt x="976630" y="2004060"/>
                    <a:pt x="974090" y="2005330"/>
                    <a:pt x="971550" y="2005330"/>
                  </a:cubicBezTo>
                  <a:cubicBezTo>
                    <a:pt x="976630" y="1998980"/>
                    <a:pt x="981710" y="1997710"/>
                    <a:pt x="988060" y="2001520"/>
                  </a:cubicBezTo>
                  <a:cubicBezTo>
                    <a:pt x="995680" y="2007870"/>
                    <a:pt x="1002030" y="2007870"/>
                    <a:pt x="1010920" y="2001520"/>
                  </a:cubicBezTo>
                  <a:lnTo>
                    <a:pt x="1018540" y="1997710"/>
                  </a:lnTo>
                  <a:lnTo>
                    <a:pt x="1018540" y="1991360"/>
                  </a:lnTo>
                  <a:cubicBezTo>
                    <a:pt x="1022350" y="1992630"/>
                    <a:pt x="1026160" y="1995170"/>
                    <a:pt x="1028700" y="1995170"/>
                  </a:cubicBezTo>
                  <a:cubicBezTo>
                    <a:pt x="1036320" y="1991360"/>
                    <a:pt x="1043940" y="1987550"/>
                    <a:pt x="1050290" y="1982470"/>
                  </a:cubicBezTo>
                  <a:cubicBezTo>
                    <a:pt x="1057910" y="1977390"/>
                    <a:pt x="1064260" y="1971040"/>
                    <a:pt x="1070610" y="1965960"/>
                  </a:cubicBezTo>
                  <a:cubicBezTo>
                    <a:pt x="1071880" y="1965960"/>
                    <a:pt x="1071880" y="1964690"/>
                    <a:pt x="1073150" y="1964690"/>
                  </a:cubicBezTo>
                  <a:cubicBezTo>
                    <a:pt x="1082040" y="1962150"/>
                    <a:pt x="1089660" y="1960880"/>
                    <a:pt x="1098550" y="1958340"/>
                  </a:cubicBezTo>
                  <a:cubicBezTo>
                    <a:pt x="1103630" y="1957070"/>
                    <a:pt x="1107440" y="1954530"/>
                    <a:pt x="1112520" y="1953260"/>
                  </a:cubicBezTo>
                  <a:cubicBezTo>
                    <a:pt x="1116330" y="1951990"/>
                    <a:pt x="1118870" y="1951990"/>
                    <a:pt x="1122680" y="1950720"/>
                  </a:cubicBezTo>
                  <a:lnTo>
                    <a:pt x="1135380" y="1950720"/>
                  </a:lnTo>
                  <a:cubicBezTo>
                    <a:pt x="1137920" y="1950720"/>
                    <a:pt x="1141730" y="1950720"/>
                    <a:pt x="1144270" y="1949450"/>
                  </a:cubicBezTo>
                  <a:cubicBezTo>
                    <a:pt x="1145540" y="1946910"/>
                    <a:pt x="1148080" y="1943100"/>
                    <a:pt x="1149350" y="1943100"/>
                  </a:cubicBezTo>
                  <a:cubicBezTo>
                    <a:pt x="1153160" y="1943100"/>
                    <a:pt x="1155700" y="1945640"/>
                    <a:pt x="1159510" y="1946910"/>
                  </a:cubicBezTo>
                  <a:cubicBezTo>
                    <a:pt x="1160780" y="1946910"/>
                    <a:pt x="1160780" y="1948180"/>
                    <a:pt x="1160780" y="1949450"/>
                  </a:cubicBezTo>
                  <a:cubicBezTo>
                    <a:pt x="1165860" y="1954530"/>
                    <a:pt x="1169670" y="1960880"/>
                    <a:pt x="1174750" y="1965960"/>
                  </a:cubicBezTo>
                  <a:cubicBezTo>
                    <a:pt x="1181100" y="1972310"/>
                    <a:pt x="1187450" y="1972310"/>
                    <a:pt x="1191260" y="1968500"/>
                  </a:cubicBezTo>
                  <a:cubicBezTo>
                    <a:pt x="1197610" y="1963420"/>
                    <a:pt x="1202690" y="1959610"/>
                    <a:pt x="1211580" y="1962150"/>
                  </a:cubicBezTo>
                  <a:cubicBezTo>
                    <a:pt x="1212850" y="1962150"/>
                    <a:pt x="1215390" y="1963420"/>
                    <a:pt x="1216660" y="1962150"/>
                  </a:cubicBezTo>
                  <a:cubicBezTo>
                    <a:pt x="1223010" y="1959610"/>
                    <a:pt x="1230630" y="1957070"/>
                    <a:pt x="1236980" y="1953260"/>
                  </a:cubicBezTo>
                  <a:cubicBezTo>
                    <a:pt x="1240790" y="1951990"/>
                    <a:pt x="1245870" y="1951990"/>
                    <a:pt x="1247140" y="1949450"/>
                  </a:cubicBezTo>
                  <a:cubicBezTo>
                    <a:pt x="1250950" y="1941830"/>
                    <a:pt x="1257300" y="1938020"/>
                    <a:pt x="1263650" y="1932940"/>
                  </a:cubicBezTo>
                  <a:cubicBezTo>
                    <a:pt x="1267460" y="1929130"/>
                    <a:pt x="1271270" y="1924050"/>
                    <a:pt x="1275080" y="1922780"/>
                  </a:cubicBezTo>
                  <a:cubicBezTo>
                    <a:pt x="1283970" y="1920240"/>
                    <a:pt x="1290320" y="1912620"/>
                    <a:pt x="1297940" y="1907540"/>
                  </a:cubicBezTo>
                  <a:cubicBezTo>
                    <a:pt x="1304290" y="1903730"/>
                    <a:pt x="1308100" y="1896110"/>
                    <a:pt x="1314450" y="1894840"/>
                  </a:cubicBezTo>
                  <a:cubicBezTo>
                    <a:pt x="1324610" y="1892300"/>
                    <a:pt x="1332230" y="1885950"/>
                    <a:pt x="1341120" y="1879600"/>
                  </a:cubicBezTo>
                  <a:cubicBezTo>
                    <a:pt x="1346200" y="1875790"/>
                    <a:pt x="1352550" y="1873250"/>
                    <a:pt x="1358900" y="1874520"/>
                  </a:cubicBezTo>
                  <a:cubicBezTo>
                    <a:pt x="1362710" y="1875790"/>
                    <a:pt x="1367790" y="1874520"/>
                    <a:pt x="1370330" y="1873250"/>
                  </a:cubicBezTo>
                  <a:cubicBezTo>
                    <a:pt x="1375410" y="1870710"/>
                    <a:pt x="1380490" y="1866900"/>
                    <a:pt x="1385570" y="1864360"/>
                  </a:cubicBezTo>
                  <a:cubicBezTo>
                    <a:pt x="1389380" y="1861820"/>
                    <a:pt x="1393190" y="1859280"/>
                    <a:pt x="1397000" y="1859280"/>
                  </a:cubicBezTo>
                  <a:cubicBezTo>
                    <a:pt x="1409700" y="1858010"/>
                    <a:pt x="1419860" y="1855470"/>
                    <a:pt x="1426210" y="1842770"/>
                  </a:cubicBezTo>
                  <a:cubicBezTo>
                    <a:pt x="1428750" y="1837690"/>
                    <a:pt x="1441450" y="1831340"/>
                    <a:pt x="1446530" y="1833880"/>
                  </a:cubicBezTo>
                  <a:cubicBezTo>
                    <a:pt x="1455420" y="1837690"/>
                    <a:pt x="1461770" y="1835150"/>
                    <a:pt x="1466850" y="1827530"/>
                  </a:cubicBezTo>
                  <a:cubicBezTo>
                    <a:pt x="1470660" y="1823720"/>
                    <a:pt x="1475740" y="1824990"/>
                    <a:pt x="1479550" y="1827530"/>
                  </a:cubicBezTo>
                  <a:cubicBezTo>
                    <a:pt x="1482090" y="1830070"/>
                    <a:pt x="1484630" y="1831340"/>
                    <a:pt x="1487170" y="1831340"/>
                  </a:cubicBezTo>
                  <a:cubicBezTo>
                    <a:pt x="1496060" y="1832610"/>
                    <a:pt x="1506220" y="1831340"/>
                    <a:pt x="1515110" y="1832610"/>
                  </a:cubicBezTo>
                  <a:cubicBezTo>
                    <a:pt x="1522730" y="1833880"/>
                    <a:pt x="1530350" y="1831340"/>
                    <a:pt x="1535430" y="1826260"/>
                  </a:cubicBezTo>
                  <a:cubicBezTo>
                    <a:pt x="1540510" y="1821180"/>
                    <a:pt x="1544320" y="1821180"/>
                    <a:pt x="1551940" y="1823720"/>
                  </a:cubicBezTo>
                  <a:cubicBezTo>
                    <a:pt x="1558290" y="1826260"/>
                    <a:pt x="1563370" y="1832610"/>
                    <a:pt x="1572260" y="1831340"/>
                  </a:cubicBezTo>
                  <a:cubicBezTo>
                    <a:pt x="1579880" y="1830070"/>
                    <a:pt x="1588770" y="1833880"/>
                    <a:pt x="1597660" y="1830070"/>
                  </a:cubicBezTo>
                  <a:lnTo>
                    <a:pt x="1602740" y="1830070"/>
                  </a:lnTo>
                  <a:cubicBezTo>
                    <a:pt x="1610360" y="1832610"/>
                    <a:pt x="1617980" y="1833880"/>
                    <a:pt x="1624330" y="1840230"/>
                  </a:cubicBezTo>
                  <a:cubicBezTo>
                    <a:pt x="1631950" y="1846580"/>
                    <a:pt x="1633220" y="1799590"/>
                    <a:pt x="1640840" y="1804670"/>
                  </a:cubicBezTo>
                  <a:cubicBezTo>
                    <a:pt x="1652270" y="1812290"/>
                    <a:pt x="1649730" y="1804670"/>
                    <a:pt x="1661160" y="1811020"/>
                  </a:cubicBezTo>
                  <a:cubicBezTo>
                    <a:pt x="1670050" y="1814830"/>
                    <a:pt x="1666240" y="1800860"/>
                    <a:pt x="1676400" y="1803400"/>
                  </a:cubicBezTo>
                  <a:cubicBezTo>
                    <a:pt x="1677670" y="1803400"/>
                    <a:pt x="1692910" y="1813560"/>
                    <a:pt x="1692910" y="1812290"/>
                  </a:cubicBezTo>
                  <a:cubicBezTo>
                    <a:pt x="1699260" y="1808480"/>
                    <a:pt x="1705610" y="1770380"/>
                    <a:pt x="1711960" y="1771650"/>
                  </a:cubicBezTo>
                  <a:cubicBezTo>
                    <a:pt x="1724660" y="1775460"/>
                    <a:pt x="1736090" y="1772920"/>
                    <a:pt x="1747520" y="1767840"/>
                  </a:cubicBezTo>
                  <a:cubicBezTo>
                    <a:pt x="1753870" y="1765300"/>
                    <a:pt x="1764030" y="1756410"/>
                    <a:pt x="1769110" y="1760220"/>
                  </a:cubicBezTo>
                  <a:cubicBezTo>
                    <a:pt x="1778000" y="1766570"/>
                    <a:pt x="1786890" y="1769110"/>
                    <a:pt x="1797050" y="1770380"/>
                  </a:cubicBezTo>
                  <a:cubicBezTo>
                    <a:pt x="1798320" y="1770380"/>
                    <a:pt x="1799590" y="1771650"/>
                    <a:pt x="1800860" y="1772920"/>
                  </a:cubicBezTo>
                  <a:cubicBezTo>
                    <a:pt x="1804670" y="1778000"/>
                    <a:pt x="1822450" y="1764030"/>
                    <a:pt x="1826260" y="1769110"/>
                  </a:cubicBezTo>
                  <a:cubicBezTo>
                    <a:pt x="1831340" y="1776730"/>
                    <a:pt x="1836420" y="1784350"/>
                    <a:pt x="1841500" y="1790700"/>
                  </a:cubicBezTo>
                  <a:cubicBezTo>
                    <a:pt x="1844040" y="1793240"/>
                    <a:pt x="1847850" y="1794510"/>
                    <a:pt x="1849120" y="1797050"/>
                  </a:cubicBezTo>
                  <a:cubicBezTo>
                    <a:pt x="1850390" y="1803400"/>
                    <a:pt x="1852930" y="1805940"/>
                    <a:pt x="1859280" y="1805940"/>
                  </a:cubicBezTo>
                  <a:cubicBezTo>
                    <a:pt x="1863090" y="1805940"/>
                    <a:pt x="1866900" y="1807210"/>
                    <a:pt x="1869440" y="1809750"/>
                  </a:cubicBezTo>
                  <a:cubicBezTo>
                    <a:pt x="1875790" y="1813560"/>
                    <a:pt x="1880870" y="1817370"/>
                    <a:pt x="1885950" y="1821180"/>
                  </a:cubicBezTo>
                  <a:cubicBezTo>
                    <a:pt x="1892300" y="1824990"/>
                    <a:pt x="1898650" y="1828800"/>
                    <a:pt x="1901190" y="1835150"/>
                  </a:cubicBezTo>
                  <a:cubicBezTo>
                    <a:pt x="1902460" y="1837690"/>
                    <a:pt x="1903730" y="1838960"/>
                    <a:pt x="1905000" y="1840230"/>
                  </a:cubicBezTo>
                  <a:cubicBezTo>
                    <a:pt x="1910080" y="1845310"/>
                    <a:pt x="1915160" y="1849120"/>
                    <a:pt x="1920240" y="1854200"/>
                  </a:cubicBezTo>
                  <a:cubicBezTo>
                    <a:pt x="1927860" y="1860550"/>
                    <a:pt x="1934210" y="1868170"/>
                    <a:pt x="1941830" y="1874520"/>
                  </a:cubicBezTo>
                  <a:cubicBezTo>
                    <a:pt x="1944370" y="1875790"/>
                    <a:pt x="1946910" y="1878330"/>
                    <a:pt x="1949450" y="1879600"/>
                  </a:cubicBezTo>
                  <a:cubicBezTo>
                    <a:pt x="1954530" y="1882140"/>
                    <a:pt x="1959610" y="1884680"/>
                    <a:pt x="1963420" y="1888490"/>
                  </a:cubicBezTo>
                  <a:cubicBezTo>
                    <a:pt x="1967230" y="1892300"/>
                    <a:pt x="1985010" y="1869440"/>
                    <a:pt x="1987550" y="1874520"/>
                  </a:cubicBezTo>
                  <a:cubicBezTo>
                    <a:pt x="1987550" y="1875790"/>
                    <a:pt x="1988820" y="1875790"/>
                    <a:pt x="1990090" y="1875790"/>
                  </a:cubicBezTo>
                  <a:cubicBezTo>
                    <a:pt x="1997710" y="1882140"/>
                    <a:pt x="2005330" y="1879600"/>
                    <a:pt x="2012950" y="1877060"/>
                  </a:cubicBezTo>
                  <a:cubicBezTo>
                    <a:pt x="2015490" y="1875790"/>
                    <a:pt x="2018030" y="1874520"/>
                    <a:pt x="2019300" y="1875790"/>
                  </a:cubicBezTo>
                  <a:cubicBezTo>
                    <a:pt x="2028190" y="1879600"/>
                    <a:pt x="2034540" y="1888490"/>
                    <a:pt x="2045970" y="1889760"/>
                  </a:cubicBezTo>
                  <a:cubicBezTo>
                    <a:pt x="2045970" y="1889760"/>
                    <a:pt x="2047240" y="1889760"/>
                    <a:pt x="2047240" y="1891030"/>
                  </a:cubicBezTo>
                  <a:cubicBezTo>
                    <a:pt x="2049780" y="1898650"/>
                    <a:pt x="2057400" y="1898650"/>
                    <a:pt x="2063750" y="1899920"/>
                  </a:cubicBezTo>
                  <a:cubicBezTo>
                    <a:pt x="2067560" y="1899920"/>
                    <a:pt x="2071370" y="1901190"/>
                    <a:pt x="2073910" y="1902460"/>
                  </a:cubicBezTo>
                  <a:cubicBezTo>
                    <a:pt x="2081530" y="1906270"/>
                    <a:pt x="2089150" y="1911350"/>
                    <a:pt x="2098040" y="1913890"/>
                  </a:cubicBezTo>
                  <a:cubicBezTo>
                    <a:pt x="2109470" y="1917700"/>
                    <a:pt x="2120900" y="1920240"/>
                    <a:pt x="2129790" y="1926590"/>
                  </a:cubicBezTo>
                  <a:cubicBezTo>
                    <a:pt x="2131060" y="1926590"/>
                    <a:pt x="2132330" y="1926590"/>
                    <a:pt x="2132330" y="1927860"/>
                  </a:cubicBezTo>
                  <a:cubicBezTo>
                    <a:pt x="2136140" y="1930400"/>
                    <a:pt x="2142490" y="1931670"/>
                    <a:pt x="2145030" y="1935480"/>
                  </a:cubicBezTo>
                  <a:cubicBezTo>
                    <a:pt x="2148840" y="1943100"/>
                    <a:pt x="2159000" y="1941830"/>
                    <a:pt x="2164080" y="1948180"/>
                  </a:cubicBezTo>
                  <a:lnTo>
                    <a:pt x="2165350" y="1948180"/>
                  </a:lnTo>
                  <a:cubicBezTo>
                    <a:pt x="2170430" y="1948180"/>
                    <a:pt x="2175510" y="1949450"/>
                    <a:pt x="2181860" y="1949450"/>
                  </a:cubicBezTo>
                  <a:cubicBezTo>
                    <a:pt x="2184400" y="1948180"/>
                    <a:pt x="2188210" y="1945640"/>
                    <a:pt x="2190750" y="1945640"/>
                  </a:cubicBezTo>
                  <a:cubicBezTo>
                    <a:pt x="2202180" y="1949450"/>
                    <a:pt x="2213610" y="1949450"/>
                    <a:pt x="2221230" y="1939290"/>
                  </a:cubicBezTo>
                  <a:cubicBezTo>
                    <a:pt x="2222500" y="1938020"/>
                    <a:pt x="2225040" y="1938020"/>
                    <a:pt x="2227580" y="1938020"/>
                  </a:cubicBezTo>
                  <a:lnTo>
                    <a:pt x="2237740" y="1938020"/>
                  </a:lnTo>
                  <a:cubicBezTo>
                    <a:pt x="2249170" y="1935480"/>
                    <a:pt x="2259330" y="1932940"/>
                    <a:pt x="2270760" y="1931670"/>
                  </a:cubicBezTo>
                  <a:cubicBezTo>
                    <a:pt x="2275840" y="1930400"/>
                    <a:pt x="2282190" y="1932940"/>
                    <a:pt x="2287270" y="1934210"/>
                  </a:cubicBezTo>
                  <a:cubicBezTo>
                    <a:pt x="2292350" y="1935480"/>
                    <a:pt x="2297430" y="1935480"/>
                    <a:pt x="2302510" y="1935480"/>
                  </a:cubicBezTo>
                  <a:cubicBezTo>
                    <a:pt x="2308860" y="1935480"/>
                    <a:pt x="2313940" y="1932940"/>
                    <a:pt x="2320290" y="1932940"/>
                  </a:cubicBezTo>
                  <a:cubicBezTo>
                    <a:pt x="2325370" y="1931670"/>
                    <a:pt x="2331720" y="1931670"/>
                    <a:pt x="2336800" y="1930400"/>
                  </a:cubicBezTo>
                  <a:cubicBezTo>
                    <a:pt x="2348230" y="1927860"/>
                    <a:pt x="2358390" y="1925320"/>
                    <a:pt x="2369820" y="1924050"/>
                  </a:cubicBezTo>
                  <a:cubicBezTo>
                    <a:pt x="2377440" y="1880870"/>
                    <a:pt x="2376170" y="1830070"/>
                    <a:pt x="2376170" y="1778000"/>
                  </a:cubicBezTo>
                  <a:close/>
                </a:path>
              </a:pathLst>
            </a:custGeom>
            <a:blipFill>
              <a:blip r:embed="rId4"/>
              <a:stretch>
                <a:fillRect l="-13459" t="0" r="-13459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426011" y="4484574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1"/>
                </a:lnTo>
                <a:lnTo>
                  <a:pt x="0" y="1612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376200" y="407019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1" y="0"/>
                </a:lnTo>
                <a:lnTo>
                  <a:pt x="1612281" y="1612281"/>
                </a:lnTo>
                <a:lnTo>
                  <a:pt x="0" y="1612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862664" y="7495328"/>
            <a:ext cx="1612281" cy="1612281"/>
          </a:xfrm>
          <a:custGeom>
            <a:avLst/>
            <a:gdLst/>
            <a:ahLst/>
            <a:cxnLst/>
            <a:rect r="r" b="b" t="t" l="l"/>
            <a:pathLst>
              <a:path h="1612281" w="1612281">
                <a:moveTo>
                  <a:pt x="0" y="0"/>
                </a:moveTo>
                <a:lnTo>
                  <a:pt x="1612282" y="0"/>
                </a:lnTo>
                <a:lnTo>
                  <a:pt x="1612282" y="1612281"/>
                </a:lnTo>
                <a:lnTo>
                  <a:pt x="0" y="161228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155625" y="6096855"/>
            <a:ext cx="4892344" cy="3859427"/>
          </a:xfrm>
          <a:custGeom>
            <a:avLst/>
            <a:gdLst/>
            <a:ahLst/>
            <a:cxnLst/>
            <a:rect r="r" b="b" t="t" l="l"/>
            <a:pathLst>
              <a:path h="3859427" w="4892344">
                <a:moveTo>
                  <a:pt x="0" y="0"/>
                </a:moveTo>
                <a:lnTo>
                  <a:pt x="4892344" y="0"/>
                </a:lnTo>
                <a:lnTo>
                  <a:pt x="4892344" y="3859427"/>
                </a:lnTo>
                <a:lnTo>
                  <a:pt x="0" y="385942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367016" y="2777728"/>
            <a:ext cx="4812373" cy="3438613"/>
          </a:xfrm>
          <a:custGeom>
            <a:avLst/>
            <a:gdLst/>
            <a:ahLst/>
            <a:cxnLst/>
            <a:rect r="r" b="b" t="t" l="l"/>
            <a:pathLst>
              <a:path h="3438613" w="4812373">
                <a:moveTo>
                  <a:pt x="0" y="0"/>
                </a:moveTo>
                <a:lnTo>
                  <a:pt x="4812373" y="0"/>
                </a:lnTo>
                <a:lnTo>
                  <a:pt x="4812373" y="3438613"/>
                </a:lnTo>
                <a:lnTo>
                  <a:pt x="0" y="343861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590023" y="108259"/>
            <a:ext cx="7112852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Exploratory Data Analysis (EDA)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32151" y="2220624"/>
            <a:ext cx="8450199" cy="860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Purpose:</a:t>
            </a: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Understanding the data and identifying patterns.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44817" y="2182524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38902" y="3636749"/>
            <a:ext cx="7483645" cy="217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Insights:</a:t>
            </a:r>
          </a:p>
          <a:p>
            <a:pPr algn="l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Distribution of ratings.</a:t>
            </a:r>
          </a:p>
          <a:p>
            <a:pPr algn="l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Popular cuisines.</a:t>
            </a:r>
          </a:p>
          <a:p>
            <a:pPr algn="l" marL="539745" indent="-269872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City vs. Aggregate Rating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7674431" y="3598649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988481" y="6535651"/>
            <a:ext cx="962388" cy="766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56"/>
              </a:lnSpc>
              <a:spcBef>
                <a:spcPct val="0"/>
              </a:spcBef>
            </a:pPr>
            <a:r>
              <a:rPr lang="en-US" sz="4540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22963" y="6735676"/>
            <a:ext cx="8528045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Visuals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2491928" y="0"/>
            <a:ext cx="5796072" cy="10287000"/>
            <a:chOff x="0" y="0"/>
            <a:chExt cx="3581400" cy="63563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079500" y="6350"/>
              <a:ext cx="25019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2501900">
                  <a:moveTo>
                    <a:pt x="250190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2501900" y="0"/>
                  </a:lnTo>
                  <a:lnTo>
                    <a:pt x="2501900" y="6350000"/>
                  </a:lnTo>
                  <a:close/>
                </a:path>
              </a:pathLst>
            </a:custGeom>
            <a:blipFill>
              <a:blip r:embed="rId2"/>
              <a:stretch>
                <a:fillRect l="-34285" t="0" r="-3428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62100" cy="6356350"/>
            </a:xfrm>
            <a:custGeom>
              <a:avLst/>
              <a:gdLst/>
              <a:ahLst/>
              <a:cxnLst/>
              <a:rect r="r" b="b" t="t" l="l"/>
              <a:pathLst>
                <a:path h="6356350" w="1562100">
                  <a:moveTo>
                    <a:pt x="1352550" y="0"/>
                  </a:moveTo>
                  <a:cubicBezTo>
                    <a:pt x="1352550" y="0"/>
                    <a:pt x="1352550" y="63500"/>
                    <a:pt x="1352550" y="152400"/>
                  </a:cubicBezTo>
                  <a:cubicBezTo>
                    <a:pt x="1352550" y="241300"/>
                    <a:pt x="1339850" y="393700"/>
                    <a:pt x="1377950" y="457200"/>
                  </a:cubicBezTo>
                  <a:cubicBezTo>
                    <a:pt x="1416050" y="520700"/>
                    <a:pt x="1454150" y="685800"/>
                    <a:pt x="1454150" y="685800"/>
                  </a:cubicBezTo>
                  <a:lnTo>
                    <a:pt x="1428750" y="876300"/>
                  </a:lnTo>
                  <a:cubicBezTo>
                    <a:pt x="1428750" y="876300"/>
                    <a:pt x="1460500" y="996950"/>
                    <a:pt x="1409700" y="1085850"/>
                  </a:cubicBezTo>
                  <a:cubicBezTo>
                    <a:pt x="1409700" y="1085850"/>
                    <a:pt x="1422400" y="1200150"/>
                    <a:pt x="1422400" y="1238250"/>
                  </a:cubicBezTo>
                  <a:cubicBezTo>
                    <a:pt x="1422400" y="1276350"/>
                    <a:pt x="1397000" y="1441450"/>
                    <a:pt x="1397000" y="1441450"/>
                  </a:cubicBezTo>
                  <a:lnTo>
                    <a:pt x="1384300" y="1543050"/>
                  </a:lnTo>
                  <a:cubicBezTo>
                    <a:pt x="1384300" y="1543050"/>
                    <a:pt x="1358900" y="1593850"/>
                    <a:pt x="1435100" y="1733550"/>
                  </a:cubicBezTo>
                  <a:cubicBezTo>
                    <a:pt x="1435100" y="1733550"/>
                    <a:pt x="1460500" y="1758950"/>
                    <a:pt x="1422400" y="1809750"/>
                  </a:cubicBezTo>
                  <a:lnTo>
                    <a:pt x="1435100" y="2254250"/>
                  </a:lnTo>
                  <a:cubicBezTo>
                    <a:pt x="1435100" y="2254250"/>
                    <a:pt x="1422400" y="2444750"/>
                    <a:pt x="1485900" y="2559050"/>
                  </a:cubicBezTo>
                  <a:cubicBezTo>
                    <a:pt x="1485900" y="2559050"/>
                    <a:pt x="1498600" y="2647950"/>
                    <a:pt x="1511300" y="2673350"/>
                  </a:cubicBezTo>
                  <a:cubicBezTo>
                    <a:pt x="1524000" y="2698750"/>
                    <a:pt x="1562100" y="2724150"/>
                    <a:pt x="1562100" y="2774950"/>
                  </a:cubicBezTo>
                  <a:cubicBezTo>
                    <a:pt x="1562100" y="2825750"/>
                    <a:pt x="1473200" y="3003550"/>
                    <a:pt x="1473200" y="3003550"/>
                  </a:cubicBezTo>
                  <a:cubicBezTo>
                    <a:pt x="1473200" y="3003550"/>
                    <a:pt x="1435100" y="3067050"/>
                    <a:pt x="1435100" y="3181350"/>
                  </a:cubicBezTo>
                  <a:lnTo>
                    <a:pt x="1422400" y="3257550"/>
                  </a:lnTo>
                  <a:lnTo>
                    <a:pt x="1346200" y="3397250"/>
                  </a:lnTo>
                  <a:cubicBezTo>
                    <a:pt x="1346200" y="3397250"/>
                    <a:pt x="1295400" y="3460750"/>
                    <a:pt x="1333500" y="3549650"/>
                  </a:cubicBezTo>
                  <a:lnTo>
                    <a:pt x="1358900" y="3663950"/>
                  </a:lnTo>
                  <a:lnTo>
                    <a:pt x="1371600" y="3892550"/>
                  </a:lnTo>
                  <a:cubicBezTo>
                    <a:pt x="1371600" y="3892550"/>
                    <a:pt x="1409700" y="4146550"/>
                    <a:pt x="1371600" y="4248150"/>
                  </a:cubicBezTo>
                  <a:cubicBezTo>
                    <a:pt x="1371600" y="4248150"/>
                    <a:pt x="1346200" y="4298950"/>
                    <a:pt x="1371600" y="4464050"/>
                  </a:cubicBezTo>
                  <a:cubicBezTo>
                    <a:pt x="1371600" y="4464050"/>
                    <a:pt x="1397000" y="4591050"/>
                    <a:pt x="1384300" y="4641850"/>
                  </a:cubicBezTo>
                  <a:cubicBezTo>
                    <a:pt x="1371600" y="4692650"/>
                    <a:pt x="1346200" y="4806950"/>
                    <a:pt x="1371600" y="4857750"/>
                  </a:cubicBezTo>
                  <a:cubicBezTo>
                    <a:pt x="1371600" y="4857750"/>
                    <a:pt x="1371600" y="4921250"/>
                    <a:pt x="1371600" y="4946650"/>
                  </a:cubicBezTo>
                  <a:cubicBezTo>
                    <a:pt x="1371600" y="4972050"/>
                    <a:pt x="1422400" y="5060950"/>
                    <a:pt x="1422400" y="5060950"/>
                  </a:cubicBezTo>
                  <a:lnTo>
                    <a:pt x="1358900" y="5378450"/>
                  </a:lnTo>
                  <a:cubicBezTo>
                    <a:pt x="1358900" y="5378450"/>
                    <a:pt x="1358900" y="5467350"/>
                    <a:pt x="1358900" y="5505450"/>
                  </a:cubicBezTo>
                  <a:cubicBezTo>
                    <a:pt x="1358900" y="5543550"/>
                    <a:pt x="1371600" y="5632450"/>
                    <a:pt x="1358900" y="5657850"/>
                  </a:cubicBezTo>
                  <a:cubicBezTo>
                    <a:pt x="1346200" y="5683250"/>
                    <a:pt x="1333500" y="5695950"/>
                    <a:pt x="1333500" y="5695950"/>
                  </a:cubicBezTo>
                  <a:cubicBezTo>
                    <a:pt x="1333500" y="5695950"/>
                    <a:pt x="1308100" y="5746750"/>
                    <a:pt x="1308100" y="5759450"/>
                  </a:cubicBezTo>
                  <a:cubicBezTo>
                    <a:pt x="1308100" y="5772150"/>
                    <a:pt x="1333500" y="5822950"/>
                    <a:pt x="1333500" y="5848350"/>
                  </a:cubicBezTo>
                  <a:lnTo>
                    <a:pt x="1308100" y="5911850"/>
                  </a:lnTo>
                  <a:cubicBezTo>
                    <a:pt x="1308100" y="5911850"/>
                    <a:pt x="1257300" y="6038850"/>
                    <a:pt x="1270000" y="6076950"/>
                  </a:cubicBezTo>
                  <a:cubicBezTo>
                    <a:pt x="1282700" y="6115050"/>
                    <a:pt x="1282700" y="6203950"/>
                    <a:pt x="1282700" y="6203950"/>
                  </a:cubicBezTo>
                  <a:lnTo>
                    <a:pt x="1231900" y="6356350"/>
                  </a:lnTo>
                  <a:lnTo>
                    <a:pt x="0" y="6356350"/>
                  </a:lnTo>
                  <a:lnTo>
                    <a:pt x="0" y="6350"/>
                  </a:lnTo>
                  <a:lnTo>
                    <a:pt x="1352550" y="0"/>
                  </a:lnTo>
                  <a:close/>
                </a:path>
              </a:pathLst>
            </a:custGeom>
            <a:blipFill>
              <a:blip r:embed="rId3"/>
              <a:stretch>
                <a:fillRect l="-153455" t="0" r="-15345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206500" y="6350"/>
              <a:ext cx="3683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68300">
                  <a:moveTo>
                    <a:pt x="36830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368300" y="0"/>
                  </a:lnTo>
                  <a:lnTo>
                    <a:pt x="368300" y="6350000"/>
                  </a:lnTo>
                  <a:close/>
                </a:path>
              </a:pathLst>
            </a:custGeom>
            <a:blipFill>
              <a:blip r:embed="rId4"/>
              <a:stretch>
                <a:fillRect l="-4729" t="0" r="-40744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870085">
            <a:off x="-788452" y="9459728"/>
            <a:ext cx="4661954" cy="2587384"/>
          </a:xfrm>
          <a:custGeom>
            <a:avLst/>
            <a:gdLst/>
            <a:ahLst/>
            <a:cxnLst/>
            <a:rect r="r" b="b" t="t" l="l"/>
            <a:pathLst>
              <a:path h="2587384" w="4661954">
                <a:moveTo>
                  <a:pt x="0" y="0"/>
                </a:moveTo>
                <a:lnTo>
                  <a:pt x="4661954" y="0"/>
                </a:lnTo>
                <a:lnTo>
                  <a:pt x="4661954" y="2587384"/>
                </a:lnTo>
                <a:lnTo>
                  <a:pt x="0" y="25873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463228" y="8917256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629157" y="2151258"/>
            <a:ext cx="799087" cy="799087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29157" y="3569469"/>
            <a:ext cx="799087" cy="799087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29157" y="5684556"/>
            <a:ext cx="799087" cy="799087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6760F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3370437" y="5407165"/>
            <a:ext cx="6567898" cy="4538792"/>
          </a:xfrm>
          <a:custGeom>
            <a:avLst/>
            <a:gdLst/>
            <a:ahLst/>
            <a:cxnLst/>
            <a:rect r="r" b="b" t="t" l="l"/>
            <a:pathLst>
              <a:path h="4538792" w="6567898">
                <a:moveTo>
                  <a:pt x="0" y="0"/>
                </a:moveTo>
                <a:lnTo>
                  <a:pt x="6567899" y="0"/>
                </a:lnTo>
                <a:lnTo>
                  <a:pt x="6567899" y="4538791"/>
                </a:lnTo>
                <a:lnTo>
                  <a:pt x="0" y="45387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27917" y="503607"/>
            <a:ext cx="987362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FEATURE SELECTION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29157" y="2293993"/>
            <a:ext cx="799087" cy="456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5"/>
              </a:lnSpc>
              <a:spcBef>
                <a:spcPct val="0"/>
              </a:spcBef>
            </a:pPr>
            <a:r>
              <a:rPr lang="en-US" sz="265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9157" y="3712344"/>
            <a:ext cx="799087" cy="456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5"/>
              </a:lnSpc>
              <a:spcBef>
                <a:spcPct val="0"/>
              </a:spcBef>
            </a:pPr>
            <a:r>
              <a:rPr lang="en-US" sz="265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29157" y="5827292"/>
            <a:ext cx="799087" cy="456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5"/>
              </a:lnSpc>
              <a:spcBef>
                <a:spcPct val="0"/>
              </a:spcBef>
            </a:pPr>
            <a:r>
              <a:rPr lang="en-US" sz="265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03781" y="2213109"/>
            <a:ext cx="9859447" cy="141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Objective: Identify the m</a:t>
            </a: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ost important features for prediction.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ctr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603781" y="3631321"/>
            <a:ext cx="5874663" cy="141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Methods Used:</a:t>
            </a:r>
          </a:p>
          <a:p>
            <a:pPr algn="ctr" marL="582924" indent="-291462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 importance from models</a:t>
            </a:r>
          </a:p>
          <a:p>
            <a:pPr algn="l" marL="582924" indent="-291462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Correlation matrix.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02027" y="5818936"/>
            <a:ext cx="1196935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Visuals: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3063" y="5818044"/>
            <a:ext cx="2058213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1.104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85971" y="4568451"/>
            <a:ext cx="2972398" cy="297239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992422" y="8035003"/>
            <a:ext cx="3089067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mean_absolute_error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605365" y="8035003"/>
            <a:ext cx="393254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root_mean_squared_error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210355" y="8052783"/>
            <a:ext cx="2058213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R^2 score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65562" y="1961783"/>
            <a:ext cx="16230600" cy="764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Algorithms Tried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4138" y="513983"/>
            <a:ext cx="16230600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MODEL SELECTION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870085">
            <a:off x="-1272405" y="9435461"/>
            <a:ext cx="5475935" cy="3039144"/>
          </a:xfrm>
          <a:custGeom>
            <a:avLst/>
            <a:gdLst/>
            <a:ahLst/>
            <a:cxnLst/>
            <a:rect r="r" b="b" t="t" l="l"/>
            <a:pathLst>
              <a:path h="3039144" w="5475935">
                <a:moveTo>
                  <a:pt x="0" y="0"/>
                </a:moveTo>
                <a:lnTo>
                  <a:pt x="5475935" y="0"/>
                </a:lnTo>
                <a:lnTo>
                  <a:pt x="5475935" y="3039144"/>
                </a:lnTo>
                <a:lnTo>
                  <a:pt x="0" y="30391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9561375">
            <a:off x="12228653" y="-2412056"/>
            <a:ext cx="7315200" cy="4059936"/>
          </a:xfrm>
          <a:custGeom>
            <a:avLst/>
            <a:gdLst/>
            <a:ahLst/>
            <a:cxnLst/>
            <a:rect r="r" b="b" t="t" l="l"/>
            <a:pathLst>
              <a:path h="4059936" w="7315200">
                <a:moveTo>
                  <a:pt x="0" y="0"/>
                </a:moveTo>
                <a:lnTo>
                  <a:pt x="7315200" y="0"/>
                </a:lnTo>
                <a:lnTo>
                  <a:pt x="7315200" y="4059936"/>
                </a:lnTo>
                <a:lnTo>
                  <a:pt x="0" y="40599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028700" y="1028333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259300" y="720090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385350" y="3473739"/>
            <a:ext cx="4958921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Linear Regression.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38602" y="8024843"/>
            <a:ext cx="393254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mean_squared_error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5912121" y="4568451"/>
            <a:ext cx="2972398" cy="2972398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0037605" y="4720851"/>
            <a:ext cx="2972398" cy="2972398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3543870" y="4796666"/>
            <a:ext cx="2972398" cy="2972398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6009488" y="5818044"/>
            <a:ext cx="2476998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1.326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86130" y="5946065"/>
            <a:ext cx="875348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1.759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92395" y="5997500"/>
            <a:ext cx="875348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0.226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1602419"/>
            <a:ext cx="7082163" cy="7082163"/>
            <a:chOff x="0" y="0"/>
            <a:chExt cx="12700000" cy="1270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878580" y="-25400"/>
              <a:ext cx="8831580" cy="12733019"/>
            </a:xfrm>
            <a:custGeom>
              <a:avLst/>
              <a:gdLst/>
              <a:ahLst/>
              <a:cxnLst/>
              <a:rect r="r" b="b" t="t" l="l"/>
              <a:pathLst>
                <a:path h="12733019" w="8831580">
                  <a:moveTo>
                    <a:pt x="8831580" y="2540"/>
                  </a:moveTo>
                  <a:cubicBezTo>
                    <a:pt x="8831580" y="2540"/>
                    <a:pt x="3810" y="5080"/>
                    <a:pt x="0" y="0"/>
                  </a:cubicBezTo>
                  <a:lnTo>
                    <a:pt x="568959" y="1257300"/>
                  </a:lnTo>
                  <a:lnTo>
                    <a:pt x="1337309" y="2103120"/>
                  </a:lnTo>
                  <a:lnTo>
                    <a:pt x="1522729" y="5595620"/>
                  </a:lnTo>
                  <a:lnTo>
                    <a:pt x="2012950" y="6838950"/>
                  </a:lnTo>
                  <a:lnTo>
                    <a:pt x="2171700" y="7791450"/>
                  </a:lnTo>
                  <a:lnTo>
                    <a:pt x="2701290" y="8426450"/>
                  </a:lnTo>
                  <a:lnTo>
                    <a:pt x="2926080" y="10383520"/>
                  </a:lnTo>
                  <a:lnTo>
                    <a:pt x="3138170" y="10873739"/>
                  </a:lnTo>
                  <a:lnTo>
                    <a:pt x="3721100" y="11534139"/>
                  </a:lnTo>
                  <a:lnTo>
                    <a:pt x="3972560" y="11878309"/>
                  </a:lnTo>
                  <a:lnTo>
                    <a:pt x="4038600" y="12090399"/>
                  </a:lnTo>
                  <a:lnTo>
                    <a:pt x="4263390" y="12461239"/>
                  </a:lnTo>
                  <a:lnTo>
                    <a:pt x="4309110" y="12564109"/>
                  </a:lnTo>
                  <a:lnTo>
                    <a:pt x="4325620" y="12622529"/>
                  </a:lnTo>
                  <a:lnTo>
                    <a:pt x="4345940" y="12733019"/>
                  </a:lnTo>
                  <a:lnTo>
                    <a:pt x="8830309" y="12733019"/>
                  </a:lnTo>
                </a:path>
              </a:pathLst>
            </a:custGeom>
            <a:blipFill>
              <a:blip r:embed="rId2"/>
              <a:stretch>
                <a:fillRect l="-34098" t="0" r="-82301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-2540" y="-25400"/>
              <a:ext cx="8227060" cy="12717780"/>
            </a:xfrm>
            <a:custGeom>
              <a:avLst/>
              <a:gdLst/>
              <a:ahLst/>
              <a:cxnLst/>
              <a:rect r="r" b="b" t="t" l="l"/>
              <a:pathLst>
                <a:path h="12717780" w="8227060">
                  <a:moveTo>
                    <a:pt x="3881120" y="0"/>
                  </a:moveTo>
                  <a:lnTo>
                    <a:pt x="4450080" y="1256030"/>
                  </a:lnTo>
                  <a:lnTo>
                    <a:pt x="5218430" y="2100580"/>
                  </a:lnTo>
                  <a:lnTo>
                    <a:pt x="5403850" y="5589270"/>
                  </a:lnTo>
                  <a:lnTo>
                    <a:pt x="5894070" y="6831330"/>
                  </a:lnTo>
                  <a:lnTo>
                    <a:pt x="6052820" y="7782561"/>
                  </a:lnTo>
                  <a:lnTo>
                    <a:pt x="6582410" y="8417561"/>
                  </a:lnTo>
                  <a:lnTo>
                    <a:pt x="6807200" y="10372091"/>
                  </a:lnTo>
                  <a:lnTo>
                    <a:pt x="7019290" y="10861041"/>
                  </a:lnTo>
                  <a:lnTo>
                    <a:pt x="7602220" y="11521441"/>
                  </a:lnTo>
                  <a:lnTo>
                    <a:pt x="7853680" y="11864341"/>
                  </a:lnTo>
                  <a:lnTo>
                    <a:pt x="7919720" y="12076431"/>
                  </a:lnTo>
                  <a:lnTo>
                    <a:pt x="8144510" y="12446001"/>
                  </a:lnTo>
                  <a:lnTo>
                    <a:pt x="8190230" y="12548870"/>
                  </a:lnTo>
                  <a:lnTo>
                    <a:pt x="8206740" y="12607290"/>
                  </a:lnTo>
                  <a:lnTo>
                    <a:pt x="8227060" y="12717780"/>
                  </a:lnTo>
                  <a:lnTo>
                    <a:pt x="0" y="12717780"/>
                  </a:lnTo>
                  <a:lnTo>
                    <a:pt x="0" y="2540"/>
                  </a:lnTo>
                  <a:cubicBezTo>
                    <a:pt x="0" y="2540"/>
                    <a:pt x="3886200" y="5080"/>
                    <a:pt x="3881120" y="0"/>
                  </a:cubicBezTo>
                  <a:close/>
                </a:path>
              </a:pathLst>
            </a:custGeom>
            <a:blipFill>
              <a:blip r:embed="rId3"/>
              <a:stretch>
                <a:fillRect l="-123682" t="0" r="-790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357370" y="1120140"/>
              <a:ext cx="3891280" cy="11572240"/>
            </a:xfrm>
            <a:custGeom>
              <a:avLst/>
              <a:gdLst/>
              <a:ahLst/>
              <a:cxnLst/>
              <a:rect r="r" b="b" t="t" l="l"/>
              <a:pathLst>
                <a:path h="11572240" w="3891280">
                  <a:moveTo>
                    <a:pt x="0" y="0"/>
                  </a:moveTo>
                  <a:lnTo>
                    <a:pt x="3891280" y="0"/>
                  </a:lnTo>
                  <a:lnTo>
                    <a:pt x="3891280" y="11572240"/>
                  </a:lnTo>
                  <a:lnTo>
                    <a:pt x="0" y="11572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63" r="0" b="-6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1655223">
            <a:off x="-1279191" y="8843058"/>
            <a:ext cx="6189762" cy="3435318"/>
          </a:xfrm>
          <a:custGeom>
            <a:avLst/>
            <a:gdLst/>
            <a:ahLst/>
            <a:cxnLst/>
            <a:rect r="r" b="b" t="t" l="l"/>
            <a:pathLst>
              <a:path h="3435318" w="6189762">
                <a:moveTo>
                  <a:pt x="0" y="0"/>
                </a:moveTo>
                <a:lnTo>
                  <a:pt x="6189762" y="0"/>
                </a:lnTo>
                <a:lnTo>
                  <a:pt x="6189762" y="3435318"/>
                </a:lnTo>
                <a:lnTo>
                  <a:pt x="0" y="34353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561375">
            <a:off x="14852255" y="-1373489"/>
            <a:ext cx="4172770" cy="2315887"/>
          </a:xfrm>
          <a:custGeom>
            <a:avLst/>
            <a:gdLst/>
            <a:ahLst/>
            <a:cxnLst/>
            <a:rect r="r" b="b" t="t" l="l"/>
            <a:pathLst>
              <a:path h="2315887" w="4172770">
                <a:moveTo>
                  <a:pt x="0" y="0"/>
                </a:moveTo>
                <a:lnTo>
                  <a:pt x="4172770" y="0"/>
                </a:lnTo>
                <a:lnTo>
                  <a:pt x="4172770" y="2315887"/>
                </a:lnTo>
                <a:lnTo>
                  <a:pt x="0" y="23158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814429" y="933450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09062" y="1488119"/>
            <a:ext cx="9048994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E6760F"/>
                </a:solidFill>
                <a:latin typeface="Garet ExtraBold"/>
                <a:ea typeface="Garet ExtraBold"/>
                <a:cs typeface="Garet ExtraBold"/>
                <a:sym typeface="Garet ExtraBold"/>
              </a:rPr>
              <a:t>MODEL TRAINING AND EVALUATION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80118" y="3886028"/>
            <a:ext cx="10077938" cy="2592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17"/>
              </a:lnSpc>
            </a:pPr>
            <a:r>
              <a:rPr lang="en-US" sz="2941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Selected Model:</a:t>
            </a:r>
          </a:p>
          <a:p>
            <a:pPr algn="l" marL="634995" indent="-317498" lvl="1">
              <a:lnSpc>
                <a:spcPts val="4117"/>
              </a:lnSpc>
              <a:buFont typeface="Arial"/>
              <a:buChar char="•"/>
            </a:pPr>
            <a:r>
              <a:rPr lang="en-US" sz="29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Chosen: Linear Regression</a:t>
            </a:r>
          </a:p>
          <a:p>
            <a:pPr algn="l" marL="656585" indent="-328292" lvl="1">
              <a:lnSpc>
                <a:spcPts val="4257"/>
              </a:lnSpc>
              <a:buFont typeface="Arial"/>
              <a:buChar char="•"/>
            </a:pPr>
            <a:r>
              <a:rPr lang="en-US" sz="304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Reason for Selection: Simplicity, interpretability, and effectiveness for predicting continuous outcomes.</a:t>
            </a:r>
          </a:p>
          <a:p>
            <a:pPr algn="l">
              <a:lnSpc>
                <a:spcPts val="4117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480118" y="6919648"/>
            <a:ext cx="10525947" cy="306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3"/>
              </a:lnSpc>
            </a:pPr>
            <a:r>
              <a:rPr lang="en-US" sz="2945">
                <a:solidFill>
                  <a:srgbClr val="E6760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Training Process:</a:t>
            </a:r>
          </a:p>
          <a:p>
            <a:pPr algn="l" marL="635876" indent="-317938" lvl="1">
              <a:lnSpc>
                <a:spcPts val="4123"/>
              </a:lnSpc>
              <a:buFont typeface="Arial"/>
              <a:buChar char="•"/>
            </a:pP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ata Splitting:</a:t>
            </a:r>
          </a:p>
          <a:p>
            <a:pPr algn="l">
              <a:lnSpc>
                <a:spcPts val="4123"/>
              </a:lnSpc>
            </a:pP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            </a:t>
            </a: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Training Set: 80%</a:t>
            </a:r>
          </a:p>
          <a:p>
            <a:pPr algn="l">
              <a:lnSpc>
                <a:spcPts val="4123"/>
              </a:lnSpc>
            </a:pP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            </a:t>
            </a:r>
            <a:r>
              <a:rPr lang="en-US" sz="294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Testing Set: 20%</a:t>
            </a:r>
          </a:p>
          <a:p>
            <a:pPr algn="l">
              <a:lnSpc>
                <a:spcPts val="4123"/>
              </a:lnSpc>
            </a:pPr>
          </a:p>
          <a:p>
            <a:pPr algn="l">
              <a:lnSpc>
                <a:spcPts val="41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DAGNGSiMugM</dc:identifier>
  <dcterms:modified xsi:type="dcterms:W3CDTF">2011-08-01T06:04:30Z</dcterms:modified>
  <cp:revision>1</cp:revision>
  <dc:title>Predicting Restaurant Ratings</dc:title>
</cp:coreProperties>
</file>

<file path=docProps/thumbnail.jpeg>
</file>